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307" r:id="rId4"/>
    <p:sldId id="267" r:id="rId5"/>
    <p:sldId id="311" r:id="rId6"/>
    <p:sldId id="313" r:id="rId7"/>
    <p:sldId id="312" r:id="rId8"/>
    <p:sldId id="314" r:id="rId9"/>
    <p:sldId id="315" r:id="rId10"/>
    <p:sldId id="316" r:id="rId11"/>
    <p:sldId id="317" r:id="rId12"/>
    <p:sldId id="318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268" r:id="rId24"/>
    <p:sldId id="265" r:id="rId25"/>
    <p:sldId id="269" r:id="rId26"/>
    <p:sldId id="270" r:id="rId27"/>
    <p:sldId id="288" r:id="rId28"/>
    <p:sldId id="289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4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1189F-39DE-4FD9-9355-97FB6517EAF2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56366-2398-4E2D-84A3-985999E10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g_doraMap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990600"/>
            <a:ext cx="4696639" cy="4495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47244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FF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Data type </a:t>
            </a:r>
            <a:r>
              <a:rPr lang="en-US" sz="4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is the type of the data being processed in the program. However, data type is </a:t>
            </a:r>
            <a:r>
              <a:rPr lang="en-US" sz="4400" b="1" i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language specific</a:t>
            </a:r>
            <a:r>
              <a:rPr lang="en-US" sz="4400" i="1" dirty="0">
                <a:solidFill>
                  <a:srgbClr val="FF000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 </a:t>
            </a:r>
            <a:r>
              <a:rPr lang="en-US" sz="4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and </a:t>
            </a:r>
            <a:r>
              <a:rPr lang="en-US" sz="4800" b="1" dirty="0">
                <a:solidFill>
                  <a:srgbClr val="0070C0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may have different representations</a:t>
            </a:r>
            <a:r>
              <a:rPr lang="en-US" sz="44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. Table 2 shows the basic data types with their descriptions.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Informal Roman" pitchFamily="66" charset="0"/>
                <a:cs typeface="Arabic Typesetting" pitchFamily="66" charset="-78"/>
              </a:rPr>
              <a:t>BASIC DATA TYPES</a:t>
            </a:r>
            <a:endParaRPr lang="en-US" sz="88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Informal Roman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381000"/>
          <a:ext cx="8686799" cy="5140632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044385"/>
                <a:gridCol w="3044385"/>
                <a:gridCol w="2598029"/>
              </a:tblGrid>
              <a:tr h="690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Arabic Typesetting" pitchFamily="66" charset="-78"/>
                          <a:cs typeface="Arabic Typesetting" pitchFamily="66" charset="-78"/>
                        </a:rPr>
                        <a:t>        DATA TYPE</a:t>
                      </a:r>
                      <a:endParaRPr lang="en-US" sz="2400" b="1" i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latin typeface="Arabic Typesetting" pitchFamily="66" charset="-78"/>
                          <a:cs typeface="Arabic Typesetting" pitchFamily="66" charset="-78"/>
                        </a:rPr>
                        <a:t>      DESCRIPTION</a:t>
                      </a:r>
                      <a:endParaRPr lang="en-US" sz="2400" b="1" i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EXAMPLE</a:t>
                      </a:r>
                      <a:endParaRPr lang="en-US" sz="2400" b="1" i="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 anchor="ctr"/>
                </a:tc>
              </a:tr>
              <a:tr h="862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Integer</a:t>
                      </a:r>
                      <a:endParaRPr lang="en-US" sz="1800" b="1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  <a:t>Whole numbers</a:t>
                      </a:r>
                      <a:endParaRPr lang="en-US" sz="18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10           355    1590   </a:t>
                      </a:r>
                      <a:endParaRPr lang="en-US" sz="1800" dirty="0">
                        <a:latin typeface="Arabic Typesetting" pitchFamily="66" charset="-78"/>
                        <a:cs typeface="Arabic Typesetting" pitchFamily="66" charset="-78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 54765    1        35000</a:t>
                      </a:r>
                      <a:endParaRPr lang="en-US" sz="18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776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Float </a:t>
                      </a:r>
                      <a:r>
                        <a:rPr lang="en-US" sz="2000" b="1" dirty="0">
                          <a:latin typeface="Arabic Typesetting" pitchFamily="66" charset="-78"/>
                          <a:cs typeface="Arabic Typesetting" pitchFamily="66" charset="-78"/>
                        </a:rPr>
                        <a:t>or Double</a:t>
                      </a:r>
                      <a:endParaRPr lang="en-US" sz="1800" b="1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numbers  with decimal </a:t>
                      </a:r>
                      <a:endParaRPr lang="en-US" sz="18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  <a:t>3.1416     0.12     1.01</a:t>
                      </a:r>
                      <a:b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</a:br>
                      <a: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  <a:t>12.12       99.99   0.04</a:t>
                      </a:r>
                      <a:endParaRPr lang="en-US" sz="18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902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Character</a:t>
                      </a:r>
                      <a:endParaRPr lang="en-US" sz="1800" b="1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Alphabets and special characters</a:t>
                      </a:r>
                      <a:endParaRPr lang="en-US" sz="18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  <a:t>  J          W         A</a:t>
                      </a:r>
                      <a:b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</a:br>
                      <a: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  <a:t>  *           &amp;          ?</a:t>
                      </a:r>
                      <a:endParaRPr lang="en-US" sz="18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7765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String</a:t>
                      </a:r>
                      <a:endParaRPr lang="en-US" sz="1800" b="1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Combination of characters</a:t>
                      </a:r>
                      <a:endParaRPr lang="en-US" sz="18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sum        age     int_1</a:t>
                      </a:r>
                      <a:b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</a:br>
                      <a:r>
                        <a:rPr lang="en-US" sz="2000" dirty="0" err="1">
                          <a:latin typeface="Arabic Typesetting" pitchFamily="66" charset="-78"/>
                          <a:cs typeface="Arabic Typesetting" pitchFamily="66" charset="-78"/>
                        </a:rPr>
                        <a:t>a_total</a:t>
                      </a: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    </a:t>
                      </a:r>
                      <a:r>
                        <a:rPr lang="en-US" sz="2000" dirty="0" err="1">
                          <a:latin typeface="Arabic Typesetting" pitchFamily="66" charset="-78"/>
                          <a:cs typeface="Arabic Typesetting" pitchFamily="66" charset="-78"/>
                        </a:rPr>
                        <a:t>grand_total</a:t>
                      </a:r>
                      <a:endParaRPr lang="en-US" sz="18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13333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abic Typesetting" pitchFamily="66" charset="-78"/>
                          <a:cs typeface="Arabic Typesetting" pitchFamily="66" charset="-78"/>
                        </a:rPr>
                        <a:t>Boolean</a:t>
                      </a:r>
                      <a:endParaRPr lang="en-US" sz="1800" b="1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abic Typesetting" pitchFamily="66" charset="-78"/>
                          <a:cs typeface="Arabic Typesetting" pitchFamily="66" charset="-78"/>
                        </a:rPr>
                        <a:t>Reply of the compiler in the program that is performed behind the scene.</a:t>
                      </a:r>
                      <a:endParaRPr lang="en-US" sz="18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abic Typesetting" pitchFamily="66" charset="-78"/>
                          <a:cs typeface="Arabic Typesetting" pitchFamily="66" charset="-78"/>
                        </a:rPr>
                        <a:t>Values are either 1 for YES or 0 for NO.</a:t>
                      </a:r>
                      <a:endParaRPr lang="en-US" sz="18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Informal Roman" pitchFamily="66" charset="0"/>
                <a:cs typeface="Arabic Typesetting" pitchFamily="66" charset="-78"/>
              </a:rPr>
              <a:t>Sample variable names using Hungarian Notation</a:t>
            </a:r>
            <a:endParaRPr lang="en-US" sz="88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Informal Roman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762000"/>
          <a:ext cx="7924801" cy="5042916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655651"/>
                <a:gridCol w="2529192"/>
                <a:gridCol w="2739958"/>
              </a:tblGrid>
              <a:tr h="12573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VARIABLE NAME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DATA TYPE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B0F0"/>
                          </a:solidFill>
                          <a:latin typeface="Arabic Typesetting" pitchFamily="66" charset="-78"/>
                          <a:cs typeface="Arabic Typesetting" pitchFamily="66" charset="-78"/>
                        </a:rPr>
                        <a:t>DESCRIPTION</a:t>
                      </a:r>
                      <a:endParaRPr lang="en-US" sz="2400" b="1" dirty="0">
                        <a:solidFill>
                          <a:srgbClr val="00B0F0"/>
                        </a:solidFill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intSum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Integer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Sum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dblTax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Double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Tax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fltRate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Float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Rate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chrReply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Character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Reply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strLname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String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Lname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  <a:tr h="628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booAns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>
                          <a:latin typeface="Arabic Typesetting" pitchFamily="66" charset="-78"/>
                          <a:cs typeface="Arabic Typesetting" pitchFamily="66" charset="-78"/>
                        </a:rPr>
                        <a:t>Boolean</a:t>
                      </a:r>
                      <a:endParaRPr lang="en-US" sz="320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latin typeface="Arabic Typesetting" pitchFamily="66" charset="-78"/>
                          <a:cs typeface="Arabic Typesetting" pitchFamily="66" charset="-78"/>
                        </a:rPr>
                        <a:t>Ans</a:t>
                      </a:r>
                      <a:endParaRPr lang="en-US" sz="3200" dirty="0">
                        <a:latin typeface="Arabic Typesetting" pitchFamily="66" charset="-78"/>
                        <a:ea typeface="Calibri"/>
                        <a:cs typeface="Arabic Typesetting" pitchFamily="66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69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Data type is important in programming. However, data type is unique to every programming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Naming Conventions for a variable</a:t>
            </a:r>
            <a:endParaRPr lang="en-US" sz="96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1. It must begin with a letter or an alphabet and may be followed by combinations of alphanumeric characters.</a:t>
            </a:r>
            <a:b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</a:br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	</a:t>
            </a:r>
            <a:r>
              <a:rPr lang="en-US" sz="4800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Examples</a:t>
            </a:r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: Address, F_Name1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2. The name of the variable should be indicative of the value it holds.</a:t>
            </a:r>
            <a:b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</a:b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	</a:t>
            </a:r>
            <a:r>
              <a:rPr lang="en-US" sz="5400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Examples</a:t>
            </a: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: User_Name, Name_1, Name_2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3. Avoid using confusing letters or numbers such as zero and the letter O</a:t>
            </a:r>
            <a:b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</a:b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	</a:t>
            </a:r>
            <a:r>
              <a:rPr lang="en-US" sz="54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Examples:One_O</a:t>
            </a: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, </a:t>
            </a:r>
            <a:r>
              <a:rPr lang="en-US" sz="54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PhOne_Num</a:t>
            </a:r>
            <a:endParaRPr lang="en-US" sz="54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600200"/>
            <a:ext cx="8229600" cy="14478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auhaus 93" pitchFamily="82" charset="0"/>
                <a:cs typeface="Arabic Typesetting" pitchFamily="66" charset="-78"/>
              </a:rPr>
              <a:t>a. What is a map? What is its function?</a:t>
            </a:r>
            <a:br>
              <a:rPr lang="en-US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auhaus 93" pitchFamily="82" charset="0"/>
                <a:cs typeface="Arabic Typesetting" pitchFamily="66" charset="-78"/>
              </a:rPr>
            </a:br>
            <a:endParaRPr lang="en-US" sz="80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Bauhaus 93" pitchFamily="82" charset="0"/>
              <a:cs typeface="Arabic Typesetting" pitchFamily="66" charset="-78"/>
            </a:endParaRPr>
          </a:p>
        </p:txBody>
      </p:sp>
      <p:pic>
        <p:nvPicPr>
          <p:cNvPr id="5" name="Picture 4" descr="big_doraMap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352800"/>
            <a:ext cx="2865746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60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4. Use underscore_ in replacement of a space.</a:t>
            </a:r>
            <a:br>
              <a:rPr lang="en-US" sz="60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</a:br>
            <a:r>
              <a:rPr lang="en-US" sz="60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	</a:t>
            </a:r>
            <a:r>
              <a:rPr lang="en-US" sz="6000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Examples</a:t>
            </a:r>
            <a:r>
              <a:rPr lang="en-US" sz="60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: </a:t>
            </a:r>
            <a:r>
              <a:rPr lang="en-US" sz="60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Class_Num</a:t>
            </a:r>
            <a:r>
              <a:rPr lang="en-US" sz="60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, </a:t>
            </a:r>
            <a:r>
              <a:rPr lang="en-US" sz="60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Birth_date</a:t>
            </a:r>
            <a:endParaRPr lang="en-US" sz="60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5. Lessen the number of characters of your variable. The shorter the variable, the      	better and more efficient the program will be.</a:t>
            </a:r>
            <a:b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</a:br>
            <a:r>
              <a:rPr lang="en-US" sz="4800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          Examples: </a:t>
            </a:r>
            <a:r>
              <a:rPr lang="en-US" sz="48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Int_Flight</a:t>
            </a:r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Loc_Flight</a:t>
            </a:r>
            <a:r>
              <a:rPr lang="en-US" sz="48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, Lbl1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534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6. In most cases, uppercase and lowercase letters are read differently, A and a 	may hold different data.</a:t>
            </a:r>
            <a:b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</a:b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           </a:t>
            </a:r>
            <a:r>
              <a:rPr lang="en-US" sz="5400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Examples</a:t>
            </a:r>
            <a:r>
              <a:rPr lang="en-US" sz="5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: </a:t>
            </a:r>
            <a:r>
              <a:rPr lang="en-US" sz="5400" dirty="0" err="1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B,b</a:t>
            </a:r>
            <a:endParaRPr lang="en-US" sz="54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Informal Roman" pitchFamily="66" charset="0"/>
                <a:cs typeface="Arabic Typesetting" pitchFamily="66" charset="-78"/>
              </a:rPr>
              <a:t>Basic Flowchart Symbols</a:t>
            </a:r>
            <a:endParaRPr lang="en-US" sz="88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Informal Roman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609600" y="685800"/>
          <a:ext cx="8153400" cy="563880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717800"/>
                <a:gridCol w="2717800"/>
                <a:gridCol w="2717800"/>
              </a:tblGrid>
              <a:tr h="4699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SYMBOL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/>
                        <a:t>DESCRIPTION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09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/>
                      </a:r>
                      <a:br>
                        <a:rPr lang="en-US" sz="1600" dirty="0"/>
                      </a:br>
                      <a:r>
                        <a:rPr lang="en-US" sz="1800" dirty="0"/>
                        <a:t>TERMINAL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Defines the starting and ending point of a flowchart.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 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INITIALIZATION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The preparation or initialization of memory space for data processing.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7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INPUT/OUTPUT</a:t>
                      </a:r>
                      <a:endParaRPr lang="en-US" sz="16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The inputting of data for processing, and the printing out of processed data.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147" name="AutoShape 27"/>
          <p:cNvSpPr>
            <a:spLocks noChangeArrowheads="1"/>
          </p:cNvSpPr>
          <p:nvPr/>
        </p:nvSpPr>
        <p:spPr bwMode="auto">
          <a:xfrm>
            <a:off x="1143000" y="1524000"/>
            <a:ext cx="1905000" cy="609600"/>
          </a:xfrm>
          <a:prstGeom prst="flowChartTerminator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>
            <a:off x="914400" y="2971800"/>
            <a:ext cx="2286000" cy="762000"/>
          </a:xfrm>
          <a:prstGeom prst="hexagon">
            <a:avLst>
              <a:gd name="adj" fmla="val 71136"/>
              <a:gd name="vf" fmla="val 11547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838200" y="4800600"/>
            <a:ext cx="2410375" cy="612551"/>
          </a:xfrm>
          <a:prstGeom prst="parallelogram">
            <a:avLst>
              <a:gd name="adj" fmla="val 8548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990600" y="609600"/>
          <a:ext cx="7620000" cy="3855720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540000"/>
                <a:gridCol w="2540000"/>
                <a:gridCol w="2540000"/>
              </a:tblGrid>
              <a:tr h="162892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/>
                      </a:r>
                      <a:br>
                        <a:rPr lang="en-US" sz="1800" dirty="0"/>
                      </a:br>
                      <a:r>
                        <a:rPr lang="en-US" sz="2000" dirty="0"/>
                        <a:t>PROCESS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Manipulation of data (assignments and mathematical computations)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71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FLOW LINES</a:t>
                      </a:r>
                      <a:endParaRPr lang="en-US" sz="18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Defines the logical sequence of the program. It points to the next symbol to be performed.</a:t>
                      </a:r>
                      <a:endParaRPr lang="en-US" sz="18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654" name="AutoShape 6"/>
          <p:cNvSpPr>
            <a:spLocks noChangeShapeType="1"/>
          </p:cNvSpPr>
          <p:nvPr/>
        </p:nvSpPr>
        <p:spPr bwMode="auto">
          <a:xfrm>
            <a:off x="1933575" y="3532188"/>
            <a:ext cx="730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653" name="AutoShape 5"/>
          <p:cNvSpPr>
            <a:spLocks noChangeShapeType="1"/>
          </p:cNvSpPr>
          <p:nvPr/>
        </p:nvSpPr>
        <p:spPr bwMode="auto">
          <a:xfrm flipH="1">
            <a:off x="1933575" y="3719513"/>
            <a:ext cx="76993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652" name="AutoShape 4"/>
          <p:cNvSpPr>
            <a:spLocks noChangeShapeType="1"/>
          </p:cNvSpPr>
          <p:nvPr/>
        </p:nvSpPr>
        <p:spPr bwMode="auto">
          <a:xfrm flipV="1">
            <a:off x="2362200" y="2743200"/>
            <a:ext cx="0" cy="5588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651" name="AutoShape 3"/>
          <p:cNvSpPr>
            <a:spLocks noChangeShapeType="1"/>
          </p:cNvSpPr>
          <p:nvPr/>
        </p:nvSpPr>
        <p:spPr bwMode="auto">
          <a:xfrm>
            <a:off x="2068513" y="2743200"/>
            <a:ext cx="0" cy="5588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1524000" y="1066800"/>
            <a:ext cx="1500187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219200"/>
          <a:ext cx="8763000" cy="2560655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2921000"/>
                <a:gridCol w="2921000"/>
                <a:gridCol w="2921000"/>
              </a:tblGrid>
              <a:tr h="256065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DECISION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/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Process conditions using relational operators. Used for trapping and filtering data.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" name="Flowchart: Decision 17"/>
          <p:cNvSpPr/>
          <p:nvPr/>
        </p:nvSpPr>
        <p:spPr>
          <a:xfrm>
            <a:off x="990600" y="1828800"/>
            <a:ext cx="1752600" cy="762000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1715294" y="1637506"/>
            <a:ext cx="381000" cy="1588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8686" name="AutoShape 14"/>
          <p:cNvCxnSpPr>
            <a:cxnSpLocks noChangeShapeType="1"/>
          </p:cNvCxnSpPr>
          <p:nvPr/>
        </p:nvCxnSpPr>
        <p:spPr bwMode="auto">
          <a:xfrm rot="10800000">
            <a:off x="609600" y="2209800"/>
            <a:ext cx="41275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8687" name="AutoShape 15"/>
          <p:cNvCxnSpPr>
            <a:cxnSpLocks noChangeShapeType="1"/>
          </p:cNvCxnSpPr>
          <p:nvPr/>
        </p:nvCxnSpPr>
        <p:spPr bwMode="auto">
          <a:xfrm rot="5400000">
            <a:off x="76994" y="2742406"/>
            <a:ext cx="10668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8688" name="AutoShape 16"/>
          <p:cNvCxnSpPr>
            <a:cxnSpLocks noChangeShapeType="1"/>
          </p:cNvCxnSpPr>
          <p:nvPr/>
        </p:nvCxnSpPr>
        <p:spPr bwMode="auto">
          <a:xfrm rot="10800000" flipV="1">
            <a:off x="2711450" y="2209800"/>
            <a:ext cx="56515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8689" name="AutoShape 17"/>
          <p:cNvCxnSpPr>
            <a:cxnSpLocks noChangeShapeType="1"/>
          </p:cNvCxnSpPr>
          <p:nvPr/>
        </p:nvCxnSpPr>
        <p:spPr bwMode="auto">
          <a:xfrm rot="5400000">
            <a:off x="2743994" y="2742406"/>
            <a:ext cx="1066800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457200" y="3276600"/>
            <a:ext cx="650875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NO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3124200" y="3276600"/>
            <a:ext cx="533400" cy="384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YES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31242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Informal Roman" pitchFamily="66" charset="0"/>
                <a:cs typeface="Arabic Typesetting" pitchFamily="66" charset="-78"/>
              </a:rPr>
              <a:t>WORKING WITH PROCESS SYMBOLS</a:t>
            </a:r>
            <a:endParaRPr lang="en-US" sz="88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Informal Roman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fornian FB" pitchFamily="18" charset="0"/>
              </a:rPr>
              <a:t>PROBLEM # 1</a:t>
            </a:r>
            <a:endParaRPr lang="en-US" sz="54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2057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Create a flowchart that will store the value of A to B, where A = 5.</a:t>
            </a:r>
            <a:endParaRPr lang="en-US" sz="48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4267200"/>
            <a:ext cx="8915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fornian FB" pitchFamily="18" charset="0"/>
                <a:cs typeface="Arabic Typesetting" pitchFamily="66" charset="-78"/>
              </a:rPr>
              <a:t>OBJECTIVE: To store the value of Variable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fornian FB" pitchFamily="18" charset="0"/>
                <a:cs typeface="Arabic Typesetting" pitchFamily="66" charset="-78"/>
              </a:rPr>
              <a:t> A to variable B.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743200" y="228600"/>
            <a:ext cx="3886200" cy="990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229894" y="1637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2743200" y="2057400"/>
            <a:ext cx="3962400" cy="10668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Bauhaus 93" pitchFamily="82" charset="0"/>
              </a:rPr>
              <a:t>A=5</a:t>
            </a:r>
          </a:p>
          <a:p>
            <a:pPr algn="ctr"/>
            <a:r>
              <a:rPr lang="en-US" sz="3600" dirty="0" smtClean="0">
                <a:solidFill>
                  <a:schemeClr val="tx1"/>
                </a:solidFill>
                <a:latin typeface="Bauhaus 93" pitchFamily="82" charset="0"/>
              </a:rPr>
              <a:t>B=0</a:t>
            </a:r>
            <a:endParaRPr lang="en-US" sz="36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229894" y="3542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Flowchart: Process 18"/>
          <p:cNvSpPr/>
          <p:nvPr/>
        </p:nvSpPr>
        <p:spPr>
          <a:xfrm>
            <a:off x="3505200" y="3962400"/>
            <a:ext cx="2362200" cy="914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auhaus 93" pitchFamily="82" charset="0"/>
              </a:rPr>
              <a:t>B=A</a:t>
            </a:r>
            <a:endParaRPr lang="en-US" sz="40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229894" y="52951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Flowchart: Terminator 21"/>
          <p:cNvSpPr/>
          <p:nvPr/>
        </p:nvSpPr>
        <p:spPr>
          <a:xfrm>
            <a:off x="2819400" y="5638800"/>
            <a:ext cx="3886200" cy="990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Informal Roman" pitchFamily="66" charset="0"/>
                <a:cs typeface="Arabic Typesetting" pitchFamily="66" charset="-78"/>
              </a:rPr>
              <a:t>FLOWCHART</a:t>
            </a:r>
            <a:endParaRPr lang="en-US" sz="96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Informal Roman" pitchFamily="66" charset="0"/>
              <a:cs typeface="Arabic Typesetting" pitchFamily="66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5105400"/>
            <a:ext cx="6096000" cy="646331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  <a:effectLst/>
                <a:latin typeface="Edwardian Script ITC" pitchFamily="66" charset="0"/>
              </a:rPr>
              <a:t>Miss Lara Jo F. </a:t>
            </a:r>
            <a:r>
              <a:rPr lang="en-US" sz="4800" b="1" dirty="0" err="1" smtClean="0">
                <a:solidFill>
                  <a:srgbClr val="FFFF00"/>
                </a:solidFill>
                <a:effectLst/>
                <a:latin typeface="Edwardian Script ITC" pitchFamily="66" charset="0"/>
              </a:rPr>
              <a:t>Boongaling</a:t>
            </a:r>
            <a:endParaRPr lang="en-US" sz="4800" b="1" dirty="0">
              <a:solidFill>
                <a:srgbClr val="FFFF00"/>
              </a:solidFill>
              <a:effectLst/>
              <a:latin typeface="Edwardian Script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fornian FB" pitchFamily="18" charset="0"/>
              </a:rPr>
              <a:t>PROBLEM # 2</a:t>
            </a:r>
            <a:endParaRPr lang="en-US" sz="54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2971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Create a flowchart that will assign stored value of C to both A and B where A=15, B=10 and C=20.</a:t>
            </a:r>
            <a:endParaRPr lang="en-US" sz="48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4495800"/>
            <a:ext cx="8915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fornian FB" pitchFamily="18" charset="0"/>
                <a:cs typeface="Arabic Typesetting" pitchFamily="66" charset="-78"/>
              </a:rPr>
              <a:t>OBJECTIVE: To store the value of Variable</a:t>
            </a:r>
            <a:r>
              <a:rPr kumimoji="0" lang="en-US" sz="440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fornian FB" pitchFamily="18" charset="0"/>
                <a:cs typeface="Arabic Typesetting" pitchFamily="66" charset="-78"/>
              </a:rPr>
              <a:t> C to variables A and B.</a:t>
            </a:r>
            <a:endParaRPr kumimoji="0" lang="en-US" sz="440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6600" y="152400"/>
            <a:ext cx="2743200" cy="9144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420394" y="1294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3048000" y="1524000"/>
            <a:ext cx="2971800" cy="11430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A=15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B=10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C=20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420394" y="2894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9" name="Flowchart: Process 18"/>
          <p:cNvSpPr/>
          <p:nvPr/>
        </p:nvSpPr>
        <p:spPr>
          <a:xfrm>
            <a:off x="3810000" y="3124200"/>
            <a:ext cx="1828800" cy="8382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auhaus 93" pitchFamily="82" charset="0"/>
              </a:rPr>
              <a:t>A = C</a:t>
            </a:r>
            <a:endParaRPr lang="en-US" sz="40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20394" y="4190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2" name="Flowchart: Process 11"/>
          <p:cNvSpPr/>
          <p:nvPr/>
        </p:nvSpPr>
        <p:spPr>
          <a:xfrm>
            <a:off x="3810000" y="4343400"/>
            <a:ext cx="1828800" cy="8382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Bauhaus 93" pitchFamily="82" charset="0"/>
              </a:rPr>
              <a:t>B</a:t>
            </a:r>
            <a:r>
              <a:rPr lang="en-US" sz="4000" dirty="0" smtClean="0">
                <a:solidFill>
                  <a:schemeClr val="tx1"/>
                </a:solidFill>
                <a:latin typeface="Bauhaus 93" pitchFamily="82" charset="0"/>
              </a:rPr>
              <a:t> = C</a:t>
            </a:r>
            <a:endParaRPr lang="en-US" sz="40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4420394" y="5409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5" name="Flowchart: Terminator 14"/>
          <p:cNvSpPr/>
          <p:nvPr/>
        </p:nvSpPr>
        <p:spPr>
          <a:xfrm>
            <a:off x="3352800" y="5638800"/>
            <a:ext cx="2743200" cy="9144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12" grpId="0" animBg="1"/>
      <p:bldP spid="1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48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fornian FB" pitchFamily="18" charset="0"/>
              </a:rPr>
              <a:t>PROBLEM # 3</a:t>
            </a:r>
            <a:endParaRPr lang="en-US" sz="48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2971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Create a flowchart that will move the value of </a:t>
            </a:r>
            <a:r>
              <a:rPr lang="en-US" sz="400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A to </a:t>
            </a:r>
            <a:r>
              <a:rPr lang="en-US" sz="40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B and B to C. The values of the variables are: A = 25, B = 30, C = 35</a:t>
            </a:r>
            <a:endParaRPr lang="en-US" sz="40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4495800"/>
            <a:ext cx="89154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fornian FB" pitchFamily="18" charset="0"/>
                <a:cs typeface="Arabic Typesetting" pitchFamily="66" charset="-78"/>
              </a:rPr>
              <a:t>OBJECTIVE: To preserve the value of B before it will be stored to 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6600" y="1524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420394" y="989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2971800" y="1219200"/>
            <a:ext cx="3505200" cy="15240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A=25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B=30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C=35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Temp=0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810000" y="31242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Temp = B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96594" y="3885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496594" y="4876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496594" y="2971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Flowchart: Process 19"/>
          <p:cNvSpPr/>
          <p:nvPr/>
        </p:nvSpPr>
        <p:spPr>
          <a:xfrm>
            <a:off x="3810000" y="41148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B = A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3810000" y="51054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 = Temp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496594" y="5866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Flowchart: Terminator 22"/>
          <p:cNvSpPr/>
          <p:nvPr/>
        </p:nvSpPr>
        <p:spPr>
          <a:xfrm>
            <a:off x="3352800" y="60960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fornian FB" pitchFamily="18" charset="0"/>
              </a:rPr>
              <a:t>PROBLEM # 4</a:t>
            </a:r>
            <a:endParaRPr lang="en-US" sz="54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2971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Create a flowchart that will arrange the values of A, B and C in ascending order where: Variable A gets the lowest value and Variable C gets the highest value. The values of the variables are: A = 15, B = 10, C = 20</a:t>
            </a:r>
            <a:endParaRPr lang="en-US" sz="44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6600" y="1524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420394" y="989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2971800" y="1219200"/>
            <a:ext cx="3505200" cy="15240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A=15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B=10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Temp=0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810000" y="31242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Temp = B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96594" y="3885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496594" y="4876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496594" y="2971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Flowchart: Process 19"/>
          <p:cNvSpPr/>
          <p:nvPr/>
        </p:nvSpPr>
        <p:spPr>
          <a:xfrm>
            <a:off x="3810000" y="41148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B = A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3810000" y="51054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 = Temp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496594" y="5866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Flowchart: Terminator 22"/>
          <p:cNvSpPr/>
          <p:nvPr/>
        </p:nvSpPr>
        <p:spPr>
          <a:xfrm>
            <a:off x="3352800" y="60960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54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Californian FB" pitchFamily="18" charset="0"/>
              </a:rPr>
              <a:t>PROBLEM # 5</a:t>
            </a:r>
            <a:endParaRPr lang="en-US" sz="54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Californian FB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2971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Create a flowchart that will arrange the values of A, B,C and D in highest to lowest order where Variable A gets the highest value and variable D gets the lowest value. The values of the variables are: A = 3, B = 9, C = 12 and D = 6</a:t>
            </a:r>
            <a:endParaRPr lang="en-US" sz="4400" dirty="0">
              <a:solidFill>
                <a:schemeClr val="bg1"/>
              </a:solidFill>
              <a:latin typeface="Californian FB" pitchFamily="18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6600" y="152400"/>
            <a:ext cx="2590800" cy="5334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0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420394" y="913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3352800" y="1143000"/>
            <a:ext cx="2743200" cy="9906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A=3;B=9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C=12;D=6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Temp=0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810000" y="2590800"/>
            <a:ext cx="1752600" cy="4572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Temp = A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20394" y="3275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420394" y="4114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420394" y="2361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Flowchart: Process 19"/>
          <p:cNvSpPr/>
          <p:nvPr/>
        </p:nvSpPr>
        <p:spPr>
          <a:xfrm>
            <a:off x="3810000" y="3505200"/>
            <a:ext cx="1752600" cy="3810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A=C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3810000" y="4343400"/>
            <a:ext cx="1752600" cy="4572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C=D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420394" y="5028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Flowchart: Terminator 22"/>
          <p:cNvSpPr/>
          <p:nvPr/>
        </p:nvSpPr>
        <p:spPr>
          <a:xfrm>
            <a:off x="3352800" y="60960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3810000" y="5257800"/>
            <a:ext cx="1752600" cy="4572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D=Temp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420394" y="5942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0" grpId="0" animBg="1"/>
      <p:bldP spid="21" grpId="0" animBg="1"/>
      <p:bldP spid="2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auhaus 93" pitchFamily="82" charset="0"/>
              </a:rPr>
              <a:t>FLOWCHART</a:t>
            </a:r>
            <a:endParaRPr lang="en-US" sz="6600" dirty="0">
              <a:effectLst>
                <a:glow rad="101600">
                  <a:schemeClr val="bg1">
                    <a:alpha val="60000"/>
                  </a:schemeClr>
                </a:glow>
              </a:effectLst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Flowchart</a:t>
            </a:r>
            <a:r>
              <a:rPr lang="en-US" sz="4400" b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is </a:t>
            </a:r>
            <a:r>
              <a:rPr lang="en-US" sz="4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a modeling tool used to illustrate data, instructions, process, and sequence using a set of standard symbols. It is a step-by-step graphical representation of a solution to a problem.</a:t>
            </a:r>
          </a:p>
        </p:txBody>
      </p:sp>
      <p:pic>
        <p:nvPicPr>
          <p:cNvPr id="4" name="Picture 3" descr="book_and_feath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5029200"/>
            <a:ext cx="1752600" cy="16430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6600" y="1524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420394" y="989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2971800" y="1219200"/>
            <a:ext cx="3505200" cy="15240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A=20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B=25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C=30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Temp=0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810000" y="31242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Temp = B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96594" y="3885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496594" y="4876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496594" y="2971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Flowchart: Process 19"/>
          <p:cNvSpPr/>
          <p:nvPr/>
        </p:nvSpPr>
        <p:spPr>
          <a:xfrm>
            <a:off x="3810000" y="41148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B = A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3810000" y="51054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 = Temp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496594" y="5866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Flowchart: Terminator 22"/>
          <p:cNvSpPr/>
          <p:nvPr/>
        </p:nvSpPr>
        <p:spPr>
          <a:xfrm>
            <a:off x="3352800" y="60960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9" grpId="0" animBg="1"/>
      <p:bldP spid="20" grpId="0" animBg="1"/>
      <p:bldP spid="21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3276600" y="1524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START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420394" y="9898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7" name="Hexagon 16"/>
          <p:cNvSpPr/>
          <p:nvPr/>
        </p:nvSpPr>
        <p:spPr>
          <a:xfrm>
            <a:off x="2971800" y="1219200"/>
            <a:ext cx="3505200" cy="1524000"/>
          </a:xfrm>
          <a:prstGeom prst="hexagon">
            <a:avLst>
              <a:gd name="adj" fmla="val 69240"/>
              <a:gd name="vf" fmla="val 11547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A=20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B=25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C=30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Temp=0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3810000" y="31242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Temp = B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496594" y="38854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4496594" y="4876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496594" y="29710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Flowchart: Process 19"/>
          <p:cNvSpPr/>
          <p:nvPr/>
        </p:nvSpPr>
        <p:spPr>
          <a:xfrm>
            <a:off x="3810000" y="41148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Bauhaus 93" pitchFamily="82" charset="0"/>
              </a:rPr>
              <a:t>B = A</a:t>
            </a:r>
            <a:endParaRPr lang="en-US" sz="28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3810000" y="5105400"/>
            <a:ext cx="1752600" cy="53340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Bauhaus 93" pitchFamily="82" charset="0"/>
              </a:rPr>
              <a:t>C = Temp</a:t>
            </a:r>
            <a:endParaRPr lang="en-US" sz="2400" dirty="0">
              <a:solidFill>
                <a:schemeClr val="tx1"/>
              </a:solidFill>
              <a:latin typeface="Bauhaus 93" pitchFamily="8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496594" y="5866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3" name="Flowchart: Terminator 22"/>
          <p:cNvSpPr/>
          <p:nvPr/>
        </p:nvSpPr>
        <p:spPr>
          <a:xfrm>
            <a:off x="3352800" y="6096000"/>
            <a:ext cx="2667000" cy="609600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uhaus 93" pitchFamily="82" charset="0"/>
              </a:rPr>
              <a:t>STOP</a:t>
            </a:r>
            <a:endParaRPr lang="en-US" sz="4400" dirty="0">
              <a:solidFill>
                <a:schemeClr val="tx1"/>
              </a:solidFill>
              <a:latin typeface="Bauhaus 93" pitchFamily="82" charset="0"/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2286000" y="1371600"/>
            <a:ext cx="2133600" cy="1219200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1752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Bauhaus 93" pitchFamily="82" charset="0"/>
                <a:cs typeface="Aharoni" pitchFamily="2" charset="-79"/>
              </a:rPr>
              <a:t>VARIABLES</a:t>
            </a:r>
            <a:endParaRPr lang="en-US" sz="3200" b="1" dirty="0">
              <a:solidFill>
                <a:srgbClr val="FFFF00"/>
              </a:solidFill>
              <a:latin typeface="Bauhaus 93" pitchFamily="82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b="1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Informal Roman" pitchFamily="66" charset="0"/>
                <a:cs typeface="Arabic Typesetting" pitchFamily="66" charset="-78"/>
              </a:rPr>
              <a:t>VARIABLES</a:t>
            </a:r>
            <a:endParaRPr lang="en-US" sz="88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Informal Roman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auhaus 93" pitchFamily="82" charset="0"/>
              </a:rPr>
              <a:t>VARIABLES</a:t>
            </a:r>
            <a:endParaRPr lang="en-US" sz="6600" dirty="0">
              <a:solidFill>
                <a:srgbClr val="FFFF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Bauhaus 93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9154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400" b="1" i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VARIABLES</a:t>
            </a:r>
            <a:r>
              <a:rPr lang="en-US" sz="4400" b="1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 – </a:t>
            </a:r>
            <a:r>
              <a:rPr lang="en-US" sz="4400" dirty="0">
                <a:solidFill>
                  <a:schemeClr val="bg1"/>
                </a:solidFill>
                <a:latin typeface="Californian FB" pitchFamily="18" charset="0"/>
                <a:cs typeface="Arabic Typesetting" pitchFamily="66" charset="-78"/>
              </a:rPr>
              <a:t>is a primary storage location that can hold different numeric or alphanumeric values. It is also a memory space allocated by a computer user for processing and storing data.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7912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	Variables like humans need names to be identified. Microsoft suggests a variable naming convention called Hungarian </a:t>
            </a:r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Notation.</a:t>
            </a:r>
          </a:p>
          <a:p>
            <a:r>
              <a:rPr lang="en-US" sz="3600" i="1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Hungarian </a:t>
            </a:r>
            <a:r>
              <a:rPr lang="en-US" sz="3600" i="1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Notation</a:t>
            </a:r>
            <a:r>
              <a:rPr lang="en-US" sz="36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 specifies a variable with both the data type and its description. </a:t>
            </a:r>
            <a:endParaRPr lang="en-US" sz="3600" dirty="0" smtClean="0"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Californian FB" pitchFamily="18" charset="0"/>
              <a:cs typeface="Arabic Typesetting" pitchFamily="66" charset="-78"/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The </a:t>
            </a:r>
            <a:r>
              <a:rPr lang="en-US" sz="3600" dirty="0"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Californian FB" pitchFamily="18" charset="0"/>
                <a:cs typeface="Arabic Typesetting" pitchFamily="66" charset="-78"/>
              </a:rPr>
              <a:t>first three characters in this notation specify the data type and the remaining characters are the description of the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771</Words>
  <Application>Microsoft Office PowerPoint</Application>
  <PresentationFormat>On-screen Show (4:3)</PresentationFormat>
  <Paragraphs>165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Slide 1</vt:lpstr>
      <vt:lpstr>a. What is a map? What is its function? </vt:lpstr>
      <vt:lpstr>FLOWCHART</vt:lpstr>
      <vt:lpstr>FLOWCHART</vt:lpstr>
      <vt:lpstr>Slide 5</vt:lpstr>
      <vt:lpstr>Slide 6</vt:lpstr>
      <vt:lpstr>VARIABLES</vt:lpstr>
      <vt:lpstr>VARIABLES</vt:lpstr>
      <vt:lpstr>Slide 9</vt:lpstr>
      <vt:lpstr>Slide 10</vt:lpstr>
      <vt:lpstr>BASIC DATA TYPES</vt:lpstr>
      <vt:lpstr>Slide 12</vt:lpstr>
      <vt:lpstr>Sample variable names using Hungarian Notation</vt:lpstr>
      <vt:lpstr>Slide 14</vt:lpstr>
      <vt:lpstr>Slide 15</vt:lpstr>
      <vt:lpstr>Naming Conventions for a variable</vt:lpstr>
      <vt:lpstr>Slide 17</vt:lpstr>
      <vt:lpstr>Slide 18</vt:lpstr>
      <vt:lpstr>Slide 19</vt:lpstr>
      <vt:lpstr>Slide 20</vt:lpstr>
      <vt:lpstr>Slide 21</vt:lpstr>
      <vt:lpstr>Slide 22</vt:lpstr>
      <vt:lpstr>Basic Flowchart Symbols</vt:lpstr>
      <vt:lpstr>Slide 24</vt:lpstr>
      <vt:lpstr>Slide 25</vt:lpstr>
      <vt:lpstr>Slide 26</vt:lpstr>
      <vt:lpstr>WORKING WITH PROCESS SYMBOLS</vt:lpstr>
      <vt:lpstr>PROBLEM # 1</vt:lpstr>
      <vt:lpstr>Slide 29</vt:lpstr>
      <vt:lpstr>PROBLEM # 2</vt:lpstr>
      <vt:lpstr>Slide 31</vt:lpstr>
      <vt:lpstr>PROBLEM # 3</vt:lpstr>
      <vt:lpstr>Slide 33</vt:lpstr>
      <vt:lpstr>PROBLEM # 4</vt:lpstr>
      <vt:lpstr>Slide 35</vt:lpstr>
      <vt:lpstr>PROBLEM # 5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Program Logic Formulation</dc:title>
  <dc:creator>user</dc:creator>
  <cp:lastModifiedBy>larajoe</cp:lastModifiedBy>
  <cp:revision>30</cp:revision>
  <dcterms:created xsi:type="dcterms:W3CDTF">2011-01-23T00:07:09Z</dcterms:created>
  <dcterms:modified xsi:type="dcterms:W3CDTF">2012-02-09T14:47:09Z</dcterms:modified>
</cp:coreProperties>
</file>