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88" r:id="rId9"/>
    <p:sldId id="271" r:id="rId10"/>
    <p:sldId id="25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45" d="100"/>
          <a:sy n="45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B1953-DD9F-4703-918D-034E00CDC15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4953000" cy="3276600"/>
          </a:xfrm>
        </p:spPr>
        <p:txBody>
          <a:bodyPr>
            <a:noAutofit/>
          </a:bodyPr>
          <a:lstStyle/>
          <a:p>
            <a:r>
              <a:rPr lang="en-US" sz="5400" dirty="0"/>
              <a:t>With a calculator does it matter in which order you push the buttons?</a:t>
            </a:r>
          </a:p>
        </p:txBody>
      </p:sp>
      <p:pic>
        <p:nvPicPr>
          <p:cNvPr id="4" name="Picture 3" descr="Calculator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590800"/>
            <a:ext cx="2409825" cy="336466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QBASIC ENVIRONMENT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6248400" cy="369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FIRST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Type </a:t>
            </a:r>
            <a:r>
              <a:rPr lang="en-US" dirty="0"/>
              <a:t>the following (including the quotation marks) in the QBasic interpreter: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PRINT </a:t>
            </a:r>
            <a:r>
              <a:rPr lang="en-US" dirty="0"/>
              <a:t>"</a:t>
            </a:r>
            <a:r>
              <a:rPr lang="en-US" dirty="0" err="1" smtClean="0"/>
              <a:t>HelloWorld</a:t>
            </a:r>
            <a:r>
              <a:rPr lang="en-US" dirty="0" smtClean="0"/>
              <a:t>!”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END </a:t>
            </a:r>
            <a:r>
              <a:rPr lang="en-US" dirty="0"/>
              <a:t>&lt;press Enter&gt;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Now press </a:t>
            </a:r>
            <a:r>
              <a:rPr lang="en-US" b="1" dirty="0"/>
              <a:t>F5 </a:t>
            </a:r>
            <a:r>
              <a:rPr lang="en-US" dirty="0"/>
              <a:t>to run the program. You should now see a black screen, with Hello World at the top, and Press any key to continue at the bottom.</a:t>
            </a:r>
          </a:p>
          <a:p>
            <a:pPr>
              <a:buNone/>
            </a:pPr>
            <a:r>
              <a:rPr lang="en-US" dirty="0" smtClean="0"/>
              <a:t>Press </a:t>
            </a:r>
            <a:r>
              <a:rPr lang="en-US" dirty="0"/>
              <a:t>a key on the keyboard to return to the main screen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(The </a:t>
            </a:r>
            <a:r>
              <a:rPr lang="en-US" dirty="0" smtClean="0"/>
              <a:t>next figure displays </a:t>
            </a:r>
            <a:r>
              <a:rPr lang="en-US" dirty="0"/>
              <a:t>the </a:t>
            </a:r>
            <a:r>
              <a:rPr lang="en-US" b="1" dirty="0"/>
              <a:t>"output screen."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SCREEN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47800"/>
            <a:ext cx="568920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71600" y="1371600"/>
            <a:ext cx="6477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95300" algn="l"/>
                <a:tab pos="1181100" algn="l"/>
                <a:tab pos="2171700" algn="l"/>
                <a:tab pos="27940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If  you  run  the  program  again,  the  interpreter adds</a:t>
            </a:r>
            <a:r>
              <a:rPr lang="en-US" sz="36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another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Hello World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lang="en-US" sz="36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95300" algn="l"/>
                <a:tab pos="1181100" algn="l"/>
                <a:tab pos="2171700" algn="l"/>
                <a:tab pos="27940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QBasic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adds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Hello World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each time the program is run.</a:t>
            </a:r>
            <a:endParaRPr lang="en-US" sz="3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95300" algn="l"/>
                <a:tab pos="1181100" algn="l"/>
                <a:tab pos="2171700" algn="l"/>
                <a:tab pos="27940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 avoid this, use the CLS command by typing it at the first line of the codes.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71600" y="1828800"/>
            <a:ext cx="6477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/>
              <a:t>A "command" tells the QBasic interpreter to do something.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“PRINT” COMMAND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43000" y="1752600"/>
            <a:ext cx="7772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dirty="0"/>
              <a:t>The </a:t>
            </a:r>
            <a:r>
              <a:rPr lang="en-US" sz="4800" b="1" dirty="0"/>
              <a:t>PRINT </a:t>
            </a:r>
            <a:r>
              <a:rPr lang="en-US" sz="4800" dirty="0"/>
              <a:t>command tells the QBasic interpreter to print something to the screen. In this case, the interpreter printed "Hello World!".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“PRINT” COMMAND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66800" y="1295400"/>
            <a:ext cx="7772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With the PRINT command, you can also print </a:t>
            </a:r>
            <a:r>
              <a:rPr lang="en-US" sz="2800" b="1" dirty="0"/>
              <a:t>numbers </a:t>
            </a:r>
            <a:r>
              <a:rPr lang="en-US" sz="2800" dirty="0"/>
              <a:t>to the screen. Delete the current program (unless you already have) and write the following: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PRINT 512 (or </a:t>
            </a:r>
            <a:r>
              <a:rPr lang="en-US" sz="2800" b="1" dirty="0"/>
              <a:t>?512</a:t>
            </a:r>
            <a:r>
              <a:rPr lang="en-US" sz="2800" dirty="0"/>
              <a:t>)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&lt;press Enter&gt;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Press F5 to run the program. The program outputs: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512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“END” COMMAND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66800" y="19812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 The last statement in the program is END, which just tells the computer that the program is finished.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33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many statements are in this program?</a:t>
            </a:r>
          </a:p>
        </p:txBody>
      </p:sp>
      <p:pic>
        <p:nvPicPr>
          <p:cNvPr id="4" name="Content Placeholder 3" descr="ch1-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838200"/>
            <a:ext cx="6858000" cy="2133600"/>
          </a:xfrm>
        </p:spPr>
      </p:pic>
      <p:pic>
        <p:nvPicPr>
          <p:cNvPr id="5" name="Picture 4" descr="anpencil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Answer: YES	</a:t>
            </a:r>
            <a:endParaRPr lang="en-US" sz="6600" dirty="0"/>
          </a:p>
        </p:txBody>
      </p:sp>
      <p:pic>
        <p:nvPicPr>
          <p:cNvPr id="5" name="Picture 4" descr="checkmar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048000"/>
            <a:ext cx="2624138" cy="338752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r>
              <a:rPr lang="en-US" dirty="0"/>
              <a:t>Two.</a:t>
            </a:r>
          </a:p>
          <a:p>
            <a:r>
              <a:rPr lang="en-US" dirty="0"/>
              <a:t>END is a statement. It tells the system to end this run of the program.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391400" cy="4525963"/>
          </a:xfrm>
        </p:spPr>
        <p:txBody>
          <a:bodyPr/>
          <a:lstStyle/>
          <a:p>
            <a:r>
              <a:rPr lang="en-US" dirty="0"/>
              <a:t>An expression is something the interpreter calculates (or evaluates). Such as:</a:t>
            </a:r>
          </a:p>
          <a:p>
            <a:pPr>
              <a:buNone/>
            </a:pPr>
            <a:r>
              <a:rPr lang="en-US" dirty="0"/>
              <a:t>1 + 1	(returns 2)</a:t>
            </a:r>
          </a:p>
          <a:p>
            <a:pPr>
              <a:buNone/>
            </a:pPr>
            <a:r>
              <a:rPr lang="en-US" dirty="0"/>
              <a:t>100 - 47	(returns 53)</a:t>
            </a:r>
          </a:p>
          <a:p>
            <a:pPr>
              <a:buNone/>
            </a:pPr>
            <a:r>
              <a:rPr lang="en-US" dirty="0"/>
              <a:t>3 * 34	(returns 102)</a:t>
            </a:r>
          </a:p>
          <a:p>
            <a:pPr>
              <a:buNone/>
            </a:pPr>
            <a:r>
              <a:rPr lang="en-US" dirty="0"/>
              <a:t>80 / 4	(returns 20)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100 * 3) + 56  (returns 356)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457200"/>
            <a:ext cx="8610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48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Look at the program: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-console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-console"/>
                <a:cs typeface="Arial" pitchFamily="34" charset="0"/>
              </a:rPr>
              <a:t>PRINT 10 + 5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-console"/>
                <a:cs typeface="Arial" pitchFamily="34" charset="0"/>
              </a:rPr>
              <a:t>END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 you run this program, the computer starts with the first statement: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-console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-console"/>
                <a:cs typeface="Arial" pitchFamily="34" charset="0"/>
              </a:rPr>
              <a:t>PRINT 10 + 5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 statement says to: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 Add the number 10 to the number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Print the result on the computer monitor (the computer screen).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 is like an electronic calculator where you enter 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-console"/>
                <a:cs typeface="Arial" pitchFamily="34" charset="0"/>
              </a:rPr>
              <a:t>10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-console"/>
                <a:cs typeface="Arial" pitchFamily="34" charset="0"/>
              </a:rPr>
              <a:t>+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-console"/>
                <a:cs typeface="Arial" pitchFamily="34" charset="0"/>
              </a:rPr>
              <a:t>5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and 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-console"/>
                <a:cs typeface="Arial" pitchFamily="34" charset="0"/>
              </a:rPr>
              <a:t>=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    The calculator then shows 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-console"/>
                <a:cs typeface="Arial" pitchFamily="34" charset="0"/>
              </a:rPr>
              <a:t>15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be the output of this program?</a:t>
            </a:r>
            <a:endParaRPr lang="en-US" dirty="0"/>
          </a:p>
        </p:txBody>
      </p:sp>
      <p:pic>
        <p:nvPicPr>
          <p:cNvPr id="5" name="Picture 4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33400"/>
            <a:ext cx="65532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5" name="Picture 4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57200"/>
            <a:ext cx="62484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6858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/>
              <a:t>Do you suppose that the following program is correct?</a:t>
            </a:r>
          </a:p>
          <a:p>
            <a:pPr>
              <a:buNone/>
            </a:pPr>
            <a:r>
              <a:rPr lang="en-US" sz="4400" dirty="0"/>
              <a:t>END 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PRINT </a:t>
            </a:r>
            <a:r>
              <a:rPr lang="en-US" sz="4400" dirty="0"/>
              <a:t>10 + 5</a:t>
            </a:r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Answer: NO	</a:t>
            </a:r>
            <a:endParaRPr lang="en-US" sz="6600" dirty="0"/>
          </a:p>
        </p:txBody>
      </p:sp>
      <p:sp>
        <p:nvSpPr>
          <p:cNvPr id="4" name="Multiply 3"/>
          <p:cNvSpPr/>
          <p:nvPr/>
        </p:nvSpPr>
        <p:spPr>
          <a:xfrm>
            <a:off x="4876800" y="3200400"/>
            <a:ext cx="3886200" cy="3124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524000"/>
            <a:ext cx="5410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The computer follows instructions in order. If the first instruction is </a:t>
            </a:r>
            <a:r>
              <a:rPr lang="en-US" sz="3600" b="1" dirty="0" smtClean="0"/>
              <a:t>END,</a:t>
            </a:r>
            <a:r>
              <a:rPr lang="en-US" sz="3600" dirty="0"/>
              <a:t> the computer ends its run of the program.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MORE OF THE “PRINT” COMMAND</a:t>
            </a:r>
            <a:endParaRPr lang="en-US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66800" y="1524000"/>
            <a:ext cx="6400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You can use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multiple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print statements in your program.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PRINT "Hello"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PRINT "World"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Output: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Hello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World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86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USE OF SEMI - COLON</a:t>
            </a:r>
            <a:endParaRPr lang="en-US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66800" y="1524000"/>
            <a:ext cx="6400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To place World onto the previous line, place a semi-colon after PRINT "Hello".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PRINT "Hello";</a:t>
            </a:r>
          </a:p>
          <a:p>
            <a:r>
              <a:rPr lang="en-US" sz="4000" dirty="0">
                <a:solidFill>
                  <a:srgbClr val="FF0000"/>
                </a:solidFill>
              </a:rPr>
              <a:t>PRINT "World" 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Output</a:t>
            </a:r>
            <a:r>
              <a:rPr lang="en-US" sz="4000" dirty="0"/>
              <a:t>: </a:t>
            </a:r>
            <a:endParaRPr lang="en-US" sz="4000" dirty="0" smtClean="0"/>
          </a:p>
          <a:p>
            <a:r>
              <a:rPr lang="en-US" sz="4000" dirty="0" err="1" smtClean="0">
                <a:solidFill>
                  <a:schemeClr val="tx2"/>
                </a:solidFill>
              </a:rPr>
              <a:t>HelloWorld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8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you use a calculator to compute 10 plus 5, you must push:</a:t>
            </a:r>
          </a:p>
          <a:p>
            <a:pPr>
              <a:buNone/>
            </a:pPr>
            <a:r>
              <a:rPr lang="en-US" dirty="0"/>
              <a:t>10 + 5 = ... in exactly that </a:t>
            </a:r>
            <a:r>
              <a:rPr lang="en-US" dirty="0" smtClean="0"/>
              <a:t>order.</a:t>
            </a:r>
          </a:p>
          <a:p>
            <a:r>
              <a:rPr lang="en-US" dirty="0" smtClean="0"/>
              <a:t>Pushing+ </a:t>
            </a:r>
            <a:r>
              <a:rPr lang="en-US" dirty="0"/>
              <a:t>10 = 5 ... will not work. The order is important. The same is true for computer programs.</a:t>
            </a:r>
          </a:p>
          <a:p>
            <a:r>
              <a:rPr lang="en-US" b="1" dirty="0">
                <a:solidFill>
                  <a:srgbClr val="FF0000"/>
                </a:solidFill>
              </a:rPr>
              <a:t>A program is like a recipe for baking cookies</a:t>
            </a:r>
            <a:r>
              <a:rPr lang="en-US" dirty="0"/>
              <a:t>: it is a list of instructions which are followed one-by-one in the correct order.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USE OF COMMA</a:t>
            </a:r>
            <a:endParaRPr lang="en-US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90600" y="1524000"/>
            <a:ext cx="6400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Also, if you put a comma instead of a semi-colon on the first line, the program will insert spaces between the two words.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PRINT "Hello",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PRINT "</a:t>
            </a:r>
            <a:r>
              <a:rPr lang="en-US" sz="3600" dirty="0" smtClean="0">
                <a:solidFill>
                  <a:srgbClr val="FF0000"/>
                </a:solidFill>
              </a:rPr>
              <a:t>World”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Output:</a:t>
            </a:r>
          </a:p>
          <a:p>
            <a:r>
              <a:rPr lang="en-US" sz="3600" dirty="0">
                <a:solidFill>
                  <a:srgbClr val="002060"/>
                </a:solidFill>
              </a:rPr>
              <a:t>Hello	World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86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gcthankyou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506570" cy="3733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/>
              <a:t>Isn't it odd that a machine can follow a list of instructions?</a:t>
            </a:r>
          </a:p>
        </p:txBody>
      </p:sp>
      <p:pic>
        <p:nvPicPr>
          <p:cNvPr id="3" name="Picture 2" descr="Calculator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438400"/>
            <a:ext cx="2590800" cy="3364661"/>
          </a:xfrm>
          <a:prstGeom prst="rect">
            <a:avLst/>
          </a:prstGeom>
        </p:spPr>
      </p:pic>
      <p:pic>
        <p:nvPicPr>
          <p:cNvPr id="4" name="Picture 3" descr="coputype3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438400"/>
            <a:ext cx="3033713" cy="303371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/>
              <a:t>Yes. Until a few decades ago few people believed that this was possible. One of the intellectual goals of this course is </a:t>
            </a:r>
            <a:r>
              <a:rPr lang="en-US" sz="4000" b="1" dirty="0">
                <a:solidFill>
                  <a:srgbClr val="FF0000"/>
                </a:solidFill>
              </a:rPr>
              <a:t>for you to understand how machines can follow instructions.</a:t>
            </a:r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BASIC PROGRAMMING</a:t>
            </a:r>
            <a:br>
              <a:rPr lang="en-US" sz="6000" dirty="0" smtClean="0"/>
            </a:br>
            <a:r>
              <a:rPr lang="en-US" sz="5400" b="1" dirty="0"/>
              <a:t> </a:t>
            </a:r>
            <a:r>
              <a:rPr lang="en-US" sz="5400" b="1" dirty="0" smtClean="0"/>
              <a:t>(Beginner's </a:t>
            </a:r>
            <a:r>
              <a:rPr lang="en-US" sz="5400" b="1" dirty="0"/>
              <a:t>All-purpose Symbolic Instruction </a:t>
            </a:r>
            <a:r>
              <a:rPr lang="en-US" sz="5400" b="1" dirty="0" smtClean="0"/>
              <a:t>Code)</a:t>
            </a:r>
            <a:endParaRPr lang="en-US" sz="6000" dirty="0"/>
          </a:p>
        </p:txBody>
      </p:sp>
      <p:pic>
        <p:nvPicPr>
          <p:cNvPr id="4" name="Picture 3" descr="badbatzrun_e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886200"/>
            <a:ext cx="7620000" cy="12954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096000" cy="9604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haroni" pitchFamily="2" charset="-79"/>
                <a:cs typeface="Aharoni" pitchFamily="2" charset="-79"/>
              </a:rPr>
              <a:t>BASIC</a:t>
            </a:r>
            <a:endParaRPr lang="en-US" sz="6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9248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600" dirty="0"/>
              <a:t>In </a:t>
            </a:r>
            <a:r>
              <a:rPr lang="en-US" sz="3600" dirty="0" smtClean="0"/>
              <a:t>computer programming</a:t>
            </a:r>
            <a:r>
              <a:rPr lang="en-US" sz="3600" dirty="0"/>
              <a:t>, </a:t>
            </a:r>
            <a:r>
              <a:rPr lang="en-US" sz="3600" b="1" dirty="0"/>
              <a:t>BASIC</a:t>
            </a:r>
            <a:r>
              <a:rPr lang="en-US" sz="3600" dirty="0"/>
              <a:t> </a:t>
            </a:r>
            <a:endParaRPr lang="en-US" sz="3600" dirty="0" smtClean="0"/>
          </a:p>
          <a:p>
            <a:pPr algn="just">
              <a:buNone/>
            </a:pPr>
            <a:r>
              <a:rPr lang="en-US" sz="3600" dirty="0" smtClean="0"/>
              <a:t>(</a:t>
            </a:r>
            <a:r>
              <a:rPr lang="en-US" sz="3600" dirty="0"/>
              <a:t>an acronym for </a:t>
            </a:r>
            <a:r>
              <a:rPr lang="en-US" sz="3600" b="1" dirty="0"/>
              <a:t>Beginner's All-purpose Symbolic Instruction </a:t>
            </a:r>
            <a:r>
              <a:rPr lang="en-US" sz="3600" b="1" dirty="0" smtClean="0"/>
              <a:t>Code</a:t>
            </a:r>
            <a:r>
              <a:rPr lang="en-US" sz="3600" dirty="0" smtClean="0"/>
              <a:t>) </a:t>
            </a:r>
            <a:r>
              <a:rPr lang="en-US" sz="3600" dirty="0"/>
              <a:t>is a family of high-level programming languages. </a:t>
            </a:r>
            <a:endParaRPr lang="en-US" sz="36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3600" dirty="0" smtClean="0"/>
              <a:t>The original </a:t>
            </a:r>
            <a:r>
              <a:rPr lang="en-US" sz="3600" dirty="0"/>
              <a:t>BASIC was designed in 1964 by</a:t>
            </a:r>
            <a:r>
              <a:rPr lang="en-US" sz="3600" b="1" dirty="0">
                <a:solidFill>
                  <a:srgbClr val="FF0000"/>
                </a:solidFill>
              </a:rPr>
              <a:t> John George </a:t>
            </a:r>
            <a:r>
              <a:rPr lang="en-US" sz="3600" b="1" dirty="0" err="1">
                <a:solidFill>
                  <a:srgbClr val="FF0000"/>
                </a:solidFill>
              </a:rPr>
              <a:t>Kemeny</a:t>
            </a:r>
            <a:r>
              <a:rPr lang="en-US" sz="3600" dirty="0"/>
              <a:t> and </a:t>
            </a:r>
            <a:r>
              <a:rPr lang="en-US" sz="3600" b="1" dirty="0">
                <a:solidFill>
                  <a:srgbClr val="FF0000"/>
                </a:solidFill>
              </a:rPr>
              <a:t>Thomas Eugene Kurtz </a:t>
            </a:r>
            <a:r>
              <a:rPr lang="en-US" sz="3600" dirty="0"/>
              <a:t>at Dartmouth College in New Hampshire, USA to provide computer access to non-science students.</a:t>
            </a:r>
            <a:endParaRPr lang="en-US" sz="36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QBasic is an </a:t>
            </a:r>
            <a:r>
              <a:rPr lang="en-US" sz="3600" dirty="0" smtClean="0"/>
              <a:t>IDE (INTEGRATED DEVELOPMENT ENVIRONMENT) </a:t>
            </a:r>
            <a:r>
              <a:rPr lang="en-US" sz="3600" dirty="0"/>
              <a:t>and interpreter for a variant of the BASIC programming language which is based </a:t>
            </a:r>
            <a:r>
              <a:rPr lang="en-US" sz="3600" dirty="0" smtClean="0"/>
              <a:t>on QuickBasic</a:t>
            </a:r>
            <a:r>
              <a:rPr lang="en-US" sz="3600" dirty="0"/>
              <a:t>. </a:t>
            </a:r>
            <a:endParaRPr lang="en-US" sz="36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pencil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A QBasic program consists of lines of text, one after another, like a poem.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line which has an instruction for the computer is called a </a:t>
            </a:r>
            <a:r>
              <a:rPr lang="en-US" b="1" dirty="0"/>
              <a:t>statement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all lines are statements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 lines are blank. Others are comments intended for a human reader, but not for the computer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653</Words>
  <Application>Microsoft Office PowerPoint</Application>
  <PresentationFormat>On-screen Show (4:3)</PresentationFormat>
  <Paragraphs>99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With a calculator does it matter in which order you push the buttons?</vt:lpstr>
      <vt:lpstr>Answer: YES </vt:lpstr>
      <vt:lpstr>PROGRAMS</vt:lpstr>
      <vt:lpstr>Isn't it odd that a machine can follow a list of instructions?</vt:lpstr>
      <vt:lpstr>Slide 5</vt:lpstr>
      <vt:lpstr>BASIC PROGRAMMING  (Beginner's All-purpose Symbolic Instruction Code)</vt:lpstr>
      <vt:lpstr>BASIC</vt:lpstr>
      <vt:lpstr>QBASIC</vt:lpstr>
      <vt:lpstr>QBASIC</vt:lpstr>
      <vt:lpstr>QBASIC ENVIRONMENT</vt:lpstr>
      <vt:lpstr>MY FIRST PROGRAM</vt:lpstr>
      <vt:lpstr>RUNNING THE PROGRAM</vt:lpstr>
      <vt:lpstr>OUTPUT SCREEN</vt:lpstr>
      <vt:lpstr>REMEMBER!</vt:lpstr>
      <vt:lpstr>COMMANDS</vt:lpstr>
      <vt:lpstr>THE “PRINT” COMMAND</vt:lpstr>
      <vt:lpstr>THE “PRINT” COMMAND</vt:lpstr>
      <vt:lpstr>THE “END” COMMAND</vt:lpstr>
      <vt:lpstr>How many statements are in this program?</vt:lpstr>
      <vt:lpstr>ANSWER:</vt:lpstr>
      <vt:lpstr>EXPRESSIONS</vt:lpstr>
      <vt:lpstr>Slide 22</vt:lpstr>
      <vt:lpstr>What will be the output of this program?</vt:lpstr>
      <vt:lpstr>OUTPUT</vt:lpstr>
      <vt:lpstr>Slide 25</vt:lpstr>
      <vt:lpstr>Answer: NO </vt:lpstr>
      <vt:lpstr>REMEMBER!</vt:lpstr>
      <vt:lpstr>MORE OF THE “PRINT” COMMAND</vt:lpstr>
      <vt:lpstr>USE OF SEMI - COLON</vt:lpstr>
      <vt:lpstr>USE OF COMMA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 calculator does it matter in which order you push the buttons?</dc:title>
  <dc:creator>user</dc:creator>
  <cp:lastModifiedBy>larajoe</cp:lastModifiedBy>
  <cp:revision>10</cp:revision>
  <dcterms:created xsi:type="dcterms:W3CDTF">2011-02-01T03:05:09Z</dcterms:created>
  <dcterms:modified xsi:type="dcterms:W3CDTF">2012-02-09T14:47:36Z</dcterms:modified>
</cp:coreProperties>
</file>