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4" r:id="rId2"/>
    <p:sldId id="314" r:id="rId3"/>
    <p:sldId id="315" r:id="rId4"/>
    <p:sldId id="352" r:id="rId5"/>
    <p:sldId id="324" r:id="rId6"/>
    <p:sldId id="325" r:id="rId7"/>
    <p:sldId id="359" r:id="rId8"/>
    <p:sldId id="326" r:id="rId9"/>
    <p:sldId id="372" r:id="rId10"/>
    <p:sldId id="373" r:id="rId11"/>
    <p:sldId id="370" r:id="rId12"/>
    <p:sldId id="371" r:id="rId13"/>
    <p:sldId id="374" r:id="rId14"/>
    <p:sldId id="375" r:id="rId15"/>
    <p:sldId id="376" r:id="rId16"/>
    <p:sldId id="368" r:id="rId17"/>
    <p:sldId id="369" r:id="rId18"/>
    <p:sldId id="380" r:id="rId19"/>
    <p:sldId id="377" r:id="rId20"/>
    <p:sldId id="378" r:id="rId21"/>
    <p:sldId id="379" r:id="rId22"/>
    <p:sldId id="366" r:id="rId23"/>
    <p:sldId id="367" r:id="rId24"/>
    <p:sldId id="381" r:id="rId25"/>
    <p:sldId id="382" r:id="rId26"/>
    <p:sldId id="383" r:id="rId27"/>
    <p:sldId id="384" r:id="rId28"/>
    <p:sldId id="358" r:id="rId29"/>
    <p:sldId id="336" r:id="rId30"/>
    <p:sldId id="386" r:id="rId31"/>
    <p:sldId id="387" r:id="rId32"/>
    <p:sldId id="388" r:id="rId33"/>
    <p:sldId id="389" r:id="rId34"/>
    <p:sldId id="335" r:id="rId35"/>
    <p:sldId id="341" r:id="rId36"/>
    <p:sldId id="344" r:id="rId37"/>
    <p:sldId id="345" r:id="rId38"/>
    <p:sldId id="346" r:id="rId39"/>
    <p:sldId id="356" r:id="rId40"/>
    <p:sldId id="347" r:id="rId41"/>
    <p:sldId id="385" r:id="rId42"/>
    <p:sldId id="349" r:id="rId43"/>
    <p:sldId id="390" r:id="rId44"/>
    <p:sldId id="391" r:id="rId45"/>
    <p:sldId id="35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56B1-BC9C-4C32-9230-F0AE02293405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2E21-5812-4A35-A4A5-87D79A2E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1953-DD9F-4703-918D-034E00CDC159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4332-F242-40E9-94AA-B2AF40B6A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35119" r="13882" b="20454"/>
          <a:stretch/>
        </p:blipFill>
        <p:spPr bwMode="auto">
          <a:xfrm>
            <a:off x="990600" y="1465284"/>
            <a:ext cx="7894256" cy="4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8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6858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' Input a number</a:t>
            </a:r>
          </a:p>
          <a:p>
            <a:pPr>
              <a:buNone/>
            </a:pPr>
            <a:r>
              <a:rPr lang="en-US" sz="4000" dirty="0" smtClean="0"/>
              <a:t>- A line with comment</a:t>
            </a:r>
          </a:p>
          <a:p>
            <a:pPr>
              <a:buNone/>
            </a:pPr>
            <a:r>
              <a:rPr lang="en-US" sz="4000" b="1" dirty="0" smtClean="0"/>
              <a:t>INPUT “ENTER A NUMBER:”; NUM</a:t>
            </a:r>
          </a:p>
          <a:p>
            <a:pPr>
              <a:buFontTx/>
              <a:buChar char="-"/>
            </a:pPr>
            <a:r>
              <a:rPr lang="en-US" sz="4000" b="1" dirty="0" smtClean="0"/>
              <a:t>INPUT</a:t>
            </a:r>
            <a:r>
              <a:rPr lang="en-US" sz="4000" b="1" dirty="0"/>
              <a:t> </a:t>
            </a:r>
            <a:r>
              <a:rPr lang="en-US" sz="4000" b="1" dirty="0" smtClean="0"/>
              <a:t>command </a:t>
            </a:r>
            <a:r>
              <a:rPr lang="en-US" sz="4000" dirty="0" smtClean="0"/>
              <a:t>is used </a:t>
            </a:r>
            <a:r>
              <a:rPr lang="en-US" sz="4000" dirty="0"/>
              <a:t>to input data from the keyboard</a:t>
            </a:r>
            <a:r>
              <a:rPr lang="en-US" sz="4000" dirty="0" smtClean="0"/>
              <a:t>.</a:t>
            </a:r>
          </a:p>
          <a:p>
            <a:pPr>
              <a:buFontTx/>
              <a:buChar char="-"/>
            </a:pPr>
            <a:r>
              <a:rPr lang="en-US" sz="4000" b="1" dirty="0" smtClean="0"/>
              <a:t>NUM</a:t>
            </a:r>
            <a:r>
              <a:rPr lang="en-US" sz="4000" dirty="0" smtClean="0"/>
              <a:t> (the variable assigned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to the value the user will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input)</a:t>
            </a:r>
            <a:endParaRPr lang="en-US" sz="40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6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PRINT “NUMBER IS: “ </a:t>
            </a:r>
            <a:r>
              <a:rPr lang="en-US" sz="4000" b="1" dirty="0" smtClean="0"/>
              <a:t>NUM</a:t>
            </a:r>
          </a:p>
          <a:p>
            <a:pPr>
              <a:buFontTx/>
              <a:buChar char="-"/>
            </a:pPr>
            <a:r>
              <a:rPr lang="en-US" sz="4000" dirty="0" smtClean="0"/>
              <a:t>Will print the statement “Number is” together with the value that you </a:t>
            </a:r>
          </a:p>
          <a:p>
            <a:pPr marL="0" indent="0">
              <a:buNone/>
            </a:pPr>
            <a:r>
              <a:rPr lang="en-US" sz="4000" dirty="0" smtClean="0"/>
              <a:t>   enter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0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35119" r="13882" b="20454"/>
          <a:stretch/>
        </p:blipFill>
        <p:spPr bwMode="auto">
          <a:xfrm>
            <a:off x="990600" y="1465284"/>
            <a:ext cx="7894256" cy="4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4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Mistakes in the program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34324" r="14105" b="23821"/>
          <a:stretch/>
        </p:blipFill>
        <p:spPr bwMode="auto">
          <a:xfrm>
            <a:off x="1600200" y="1662650"/>
            <a:ext cx="6753921" cy="32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4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5001220"/>
            <a:ext cx="6082145" cy="14198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number is incorrect because </a:t>
            </a:r>
            <a:r>
              <a:rPr lang="en-US" dirty="0" smtClean="0"/>
              <a:t>“L" </a:t>
            </a:r>
            <a:r>
              <a:rPr lang="en-US" dirty="0"/>
              <a:t>can not be part of a number.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34324" r="14105" b="23821"/>
          <a:stretch/>
        </p:blipFill>
        <p:spPr bwMode="auto">
          <a:xfrm>
            <a:off x="1600200" y="1440977"/>
            <a:ext cx="6753921" cy="32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3728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400" dirty="0" smtClean="0"/>
              <a:t>Mistakes in the program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2503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SAMPLE PROGRAM 2</a:t>
            </a:r>
          </a:p>
          <a:p>
            <a:pPr algn="ctr">
              <a:buNone/>
            </a:pPr>
            <a:r>
              <a:rPr lang="en-US" sz="4400" b="1" dirty="0" smtClean="0"/>
              <a:t>A program that will ask the user to input their name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' Input a name</a:t>
            </a:r>
          </a:p>
          <a:p>
            <a:pPr>
              <a:buNone/>
            </a:pPr>
            <a:r>
              <a:rPr lang="en-US" sz="4000" dirty="0" smtClean="0"/>
              <a:t>INPUT “ENTER YOUR NAME:”; NAME$</a:t>
            </a:r>
          </a:p>
          <a:p>
            <a:pPr>
              <a:buNone/>
            </a:pPr>
            <a:r>
              <a:rPr lang="en-US" sz="4000" dirty="0" smtClean="0"/>
              <a:t>PRINT “NAME IS: “ NAME$</a:t>
            </a:r>
          </a:p>
          <a:p>
            <a:pPr>
              <a:buNone/>
            </a:pPr>
            <a:r>
              <a:rPr lang="en-US" sz="4000" dirty="0" smtClean="0"/>
              <a:t>END</a:t>
            </a:r>
            <a:endParaRPr lang="en-US" sz="40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4239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SAMPLE PROGRAM 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8" t="36174" r="6072" b="17460"/>
          <a:stretch/>
        </p:blipFill>
        <p:spPr bwMode="auto">
          <a:xfrm>
            <a:off x="924146" y="1371600"/>
            <a:ext cx="768645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8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685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/>
              <a:t>' Input a name</a:t>
            </a:r>
          </a:p>
          <a:p>
            <a:pPr>
              <a:buNone/>
            </a:pPr>
            <a:r>
              <a:rPr lang="en-US" dirty="0" smtClean="0"/>
              <a:t>- A line with comment</a:t>
            </a:r>
          </a:p>
          <a:p>
            <a:pPr>
              <a:buNone/>
            </a:pPr>
            <a:r>
              <a:rPr lang="en-US" b="1" dirty="0"/>
              <a:t>INPUT “ENTER YOUR NAME</a:t>
            </a:r>
            <a:r>
              <a:rPr lang="en-US" b="1" dirty="0" smtClean="0"/>
              <a:t>:”; </a:t>
            </a:r>
            <a:r>
              <a:rPr lang="en-US" b="1" dirty="0"/>
              <a:t>NAME$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INPUT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command </a:t>
            </a:r>
            <a:r>
              <a:rPr lang="en-US" dirty="0" smtClean="0"/>
              <a:t>is used </a:t>
            </a:r>
            <a:r>
              <a:rPr lang="en-US" dirty="0"/>
              <a:t>to input data from the keyboard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NAME$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(the variable assigned  to the value the user will input)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REMINDER!</a:t>
            </a:r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b="1" dirty="0"/>
              <a:t>dollar </a:t>
            </a:r>
            <a:r>
              <a:rPr lang="en-US" b="1" dirty="0" smtClean="0"/>
              <a:t>sign($) </a:t>
            </a:r>
            <a:r>
              <a:rPr lang="en-US" dirty="0" smtClean="0"/>
              <a:t>in naming a </a:t>
            </a:r>
          </a:p>
          <a:p>
            <a:pPr marL="0" indent="0">
              <a:buNone/>
            </a:pPr>
            <a:r>
              <a:rPr lang="en-US" dirty="0" smtClean="0"/>
              <a:t>variable if it holds </a:t>
            </a:r>
            <a:r>
              <a:rPr lang="en-US" dirty="0"/>
              <a:t>a </a:t>
            </a:r>
            <a:r>
              <a:rPr lang="en-US" b="1" dirty="0"/>
              <a:t>string of characters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3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543800" cy="3581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Consider the program.</a:t>
            </a:r>
          </a:p>
          <a:p>
            <a:pPr>
              <a:buNone/>
            </a:pPr>
            <a:r>
              <a:rPr lang="en-US" sz="3600" dirty="0" smtClean="0"/>
              <a:t>' Convert 25 kilograms to grams</a:t>
            </a:r>
          </a:p>
          <a:p>
            <a:pPr>
              <a:buNone/>
            </a:pPr>
            <a:r>
              <a:rPr lang="en-US" sz="3600" dirty="0" smtClean="0"/>
              <a:t>LET KG = 25</a:t>
            </a:r>
          </a:p>
          <a:p>
            <a:pPr>
              <a:buNone/>
            </a:pPr>
            <a:r>
              <a:rPr lang="en-US" sz="3600" dirty="0" smtClean="0"/>
              <a:t>LET G = 1000</a:t>
            </a:r>
          </a:p>
          <a:p>
            <a:pPr>
              <a:buNone/>
            </a:pPr>
            <a:r>
              <a:rPr lang="en-US" sz="3600" dirty="0" smtClean="0"/>
              <a:t>LET RESULT = KG * G</a:t>
            </a:r>
          </a:p>
          <a:p>
            <a:pPr>
              <a:buNone/>
            </a:pPr>
            <a:r>
              <a:rPr lang="en-US" sz="3600" dirty="0" smtClean="0"/>
              <a:t>PRINT RESULT</a:t>
            </a:r>
            <a:endParaRPr lang="en-US" sz="36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5720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/>
              <a:t>Will this program do the same thing each time it is run?</a:t>
            </a:r>
            <a:endParaRPr lang="en-US" sz="40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PRINT “NAME IS: “ NAME$</a:t>
            </a:r>
          </a:p>
          <a:p>
            <a:pPr>
              <a:buFontTx/>
              <a:buChar char="-"/>
            </a:pPr>
            <a:r>
              <a:rPr lang="en-US" sz="4000" dirty="0" smtClean="0"/>
              <a:t>Will print the statement “Name is” together with the value that you </a:t>
            </a:r>
          </a:p>
          <a:p>
            <a:pPr marL="0" indent="0">
              <a:buNone/>
            </a:pPr>
            <a:r>
              <a:rPr lang="en-US" sz="4000" dirty="0" smtClean="0"/>
              <a:t>   enter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7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8" t="36174" r="6072" b="17460"/>
          <a:stretch/>
        </p:blipFill>
        <p:spPr bwMode="auto">
          <a:xfrm>
            <a:off x="924146" y="1371600"/>
            <a:ext cx="768645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2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SAMPLE PROGRAM 3</a:t>
            </a:r>
          </a:p>
          <a:p>
            <a:pPr algn="ctr">
              <a:buNone/>
            </a:pPr>
            <a:r>
              <a:rPr lang="en-US" sz="4400" b="1" dirty="0" smtClean="0"/>
              <a:t>DOUBLE A NUMBER PROGRAM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' Double a number</a:t>
            </a:r>
          </a:p>
          <a:p>
            <a:pPr>
              <a:buNone/>
            </a:pPr>
            <a:r>
              <a:rPr lang="en-US" sz="4400" dirty="0" smtClean="0"/>
              <a:t>INPUT “ENTER A NUMBER:”; NUM</a:t>
            </a:r>
          </a:p>
          <a:p>
            <a:pPr>
              <a:buNone/>
            </a:pPr>
            <a:r>
              <a:rPr lang="en-US" sz="4400" dirty="0" smtClean="0"/>
              <a:t>PRINT “NUMBER IS: “ NUM * 2</a:t>
            </a:r>
          </a:p>
          <a:p>
            <a:pPr>
              <a:buNone/>
            </a:pPr>
            <a:r>
              <a:rPr lang="en-US" sz="4400" dirty="0" smtClean="0"/>
              <a:t>END</a:t>
            </a:r>
            <a:endParaRPr lang="en-US" sz="44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4239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SAMPLE PROGRAM 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7" t="36363" r="5626" b="19246"/>
          <a:stretch/>
        </p:blipFill>
        <p:spPr bwMode="auto">
          <a:xfrm>
            <a:off x="1143000" y="1477158"/>
            <a:ext cx="7315200" cy="43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685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' Double a number</a:t>
            </a:r>
          </a:p>
          <a:p>
            <a:pPr>
              <a:buNone/>
            </a:pPr>
            <a:r>
              <a:rPr lang="en-US" sz="4000" dirty="0" smtClean="0"/>
              <a:t>- A line with comment</a:t>
            </a:r>
          </a:p>
          <a:p>
            <a:pPr>
              <a:buNone/>
            </a:pPr>
            <a:r>
              <a:rPr lang="en-US" sz="4000" b="1" dirty="0"/>
              <a:t>INPUT “ENTER A NUMBER:”; NUM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</a:rPr>
              <a:t>INPUT</a:t>
            </a:r>
            <a:r>
              <a:rPr lang="en-US" sz="4000" b="1" dirty="0">
                <a:solidFill>
                  <a:srgbClr val="FF0000"/>
                </a:solidFill>
              </a:rPr>
              <a:t> </a:t>
            </a:r>
            <a:r>
              <a:rPr lang="en-US" sz="4000" b="1" dirty="0" smtClean="0">
                <a:solidFill>
                  <a:srgbClr val="FF0000"/>
                </a:solidFill>
              </a:rPr>
              <a:t>command </a:t>
            </a:r>
            <a:r>
              <a:rPr lang="en-US" sz="4000" dirty="0" smtClean="0"/>
              <a:t>is used </a:t>
            </a:r>
            <a:r>
              <a:rPr lang="en-US" sz="4000" dirty="0"/>
              <a:t>to input data from the keyboard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0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PRINT “NUMBER IS: “ NUM * 2</a:t>
            </a:r>
          </a:p>
          <a:p>
            <a:pPr>
              <a:buFontTx/>
              <a:buChar char="-"/>
            </a:pPr>
            <a:r>
              <a:rPr lang="en-US" sz="4000" dirty="0" smtClean="0"/>
              <a:t>Will print the statement “Number is” together with the value that you </a:t>
            </a:r>
          </a:p>
          <a:p>
            <a:pPr marL="0" indent="0">
              <a:buNone/>
            </a:pPr>
            <a:r>
              <a:rPr lang="en-US" sz="4000" dirty="0" smtClean="0"/>
              <a:t>   enter times two.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8" t="36174" r="6072" b="17460"/>
          <a:stretch/>
        </p:blipFill>
        <p:spPr bwMode="auto">
          <a:xfrm>
            <a:off x="924146" y="1371600"/>
            <a:ext cx="768645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6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SAMPLE PROGRAM 4</a:t>
            </a:r>
          </a:p>
          <a:p>
            <a:pPr algn="ctr">
              <a:buNone/>
            </a:pPr>
            <a:r>
              <a:rPr lang="en-US" sz="4400" b="1" dirty="0" smtClean="0"/>
              <a:t>CONVERT M TO KM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SAMPLE PROGRAM 4</a:t>
            </a:r>
          </a:p>
          <a:p>
            <a:pPr>
              <a:buNone/>
            </a:pPr>
            <a:r>
              <a:rPr lang="en-US" sz="3600" dirty="0" smtClean="0"/>
              <a:t>' Convert m to km</a:t>
            </a:r>
          </a:p>
          <a:p>
            <a:pPr>
              <a:buNone/>
            </a:pPr>
            <a:r>
              <a:rPr lang="en-US" sz="3600" dirty="0" smtClean="0"/>
              <a:t>INPUT “ENTER # OF METERS:” METER</a:t>
            </a:r>
          </a:p>
          <a:p>
            <a:pPr>
              <a:buNone/>
            </a:pPr>
            <a:r>
              <a:rPr lang="en-US" sz="3600" dirty="0" smtClean="0"/>
              <a:t>PRINT “KM IS: “ METER / 1000</a:t>
            </a:r>
          </a:p>
          <a:p>
            <a:pPr>
              <a:buNone/>
            </a:pPr>
            <a:r>
              <a:rPr lang="en-US" sz="3600" dirty="0" smtClean="0"/>
              <a:t>END</a:t>
            </a:r>
          </a:p>
          <a:p>
            <a:pPr>
              <a:buNone/>
            </a:pPr>
            <a:endParaRPr lang="en-US" sz="36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Every time you run the program it will do exactly the same thing. </a:t>
            </a:r>
          </a:p>
          <a:p>
            <a:r>
              <a:rPr lang="en-US" sz="3600" dirty="0" smtClean="0"/>
              <a:t>The next time you want to convert grams to kilograms, you would have to change the program to calculate with the new values. </a:t>
            </a:r>
          </a:p>
          <a:p>
            <a:r>
              <a:rPr lang="en-US" sz="3600" dirty="0" smtClean="0"/>
              <a:t>The program is not very useful.</a:t>
            </a:r>
            <a:endParaRPr lang="en-US" sz="36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6" t="35516" r="5181" b="16072"/>
          <a:stretch/>
        </p:blipFill>
        <p:spPr bwMode="auto">
          <a:xfrm>
            <a:off x="990600" y="1371600"/>
            <a:ext cx="784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1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685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' Convert m to km</a:t>
            </a:r>
          </a:p>
          <a:p>
            <a:pPr>
              <a:buNone/>
            </a:pPr>
            <a:r>
              <a:rPr lang="en-US" sz="4000" dirty="0" smtClean="0"/>
              <a:t>- A line with comment</a:t>
            </a:r>
          </a:p>
          <a:p>
            <a:pPr>
              <a:buNone/>
            </a:pPr>
            <a:r>
              <a:rPr lang="en-US" sz="4000" b="1" dirty="0"/>
              <a:t>INPUT “ENTER # OF METERS</a:t>
            </a:r>
            <a:r>
              <a:rPr lang="en-US" sz="4000" b="1" dirty="0" smtClean="0"/>
              <a:t>:”; </a:t>
            </a:r>
            <a:r>
              <a:rPr lang="en-US" sz="4000" b="1" dirty="0"/>
              <a:t>METER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</a:rPr>
              <a:t>INPUT</a:t>
            </a:r>
            <a:r>
              <a:rPr lang="en-US" sz="4000" b="1" dirty="0">
                <a:solidFill>
                  <a:srgbClr val="FF0000"/>
                </a:solidFill>
              </a:rPr>
              <a:t> </a:t>
            </a:r>
            <a:r>
              <a:rPr lang="en-US" sz="4000" b="1" dirty="0" smtClean="0">
                <a:solidFill>
                  <a:srgbClr val="FF0000"/>
                </a:solidFill>
              </a:rPr>
              <a:t>command </a:t>
            </a:r>
            <a:r>
              <a:rPr lang="en-US" sz="4000" dirty="0" smtClean="0"/>
              <a:t>is used </a:t>
            </a:r>
            <a:r>
              <a:rPr lang="en-US" sz="4000" dirty="0"/>
              <a:t>to input data from the keyboard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1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/>
              <a:t>PRINT “KM IS: “ METER / 1000</a:t>
            </a:r>
          </a:p>
          <a:p>
            <a:pPr>
              <a:buFontTx/>
              <a:buChar char="-"/>
            </a:pPr>
            <a:r>
              <a:rPr lang="en-US" sz="4000" dirty="0" smtClean="0"/>
              <a:t>Will print the statement “KM IS:” together with the value that you </a:t>
            </a:r>
          </a:p>
          <a:p>
            <a:pPr marL="0" indent="0">
              <a:buNone/>
            </a:pPr>
            <a:r>
              <a:rPr lang="en-US" sz="4000" dirty="0" smtClean="0"/>
              <a:t>   enter divided by 1000.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6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6" t="35516" r="5181" b="16072"/>
          <a:stretch/>
        </p:blipFill>
        <p:spPr bwMode="auto">
          <a:xfrm>
            <a:off x="990600" y="1371600"/>
            <a:ext cx="784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82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/>
              <a:t>PROMPTING THE USER</a:t>
            </a:r>
            <a:endParaRPr lang="en-US" sz="66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205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/>
              <a:t>The string "Enter # of meters:”is called a </a:t>
            </a:r>
            <a:r>
              <a:rPr lang="en-US" sz="4000" b="1" dirty="0" smtClean="0"/>
              <a:t>prompt</a:t>
            </a:r>
            <a:r>
              <a:rPr lang="en-US" sz="40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A </a:t>
            </a:r>
            <a:r>
              <a:rPr lang="en-US" sz="4000" b="1" dirty="0" smtClean="0"/>
              <a:t>prompt</a:t>
            </a:r>
            <a:r>
              <a:rPr lang="en-US" sz="4000" dirty="0" smtClean="0"/>
              <a:t> is a short phrase which tells the user of a computer program what is expected. </a:t>
            </a: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/>
              <a:t>Mistakes in Typing Data</a:t>
            </a:r>
            <a:endParaRPr lang="en-US" sz="60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REMEMBER!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When an INPUT statement asks for a number, it will reject an unacceptable number and ask that you type it again.</a:t>
            </a:r>
            <a:endParaRPr lang="en-US" sz="40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Enter number of ounces</a:t>
            </a:r>
          </a:p>
          <a:p>
            <a:pPr>
              <a:buNone/>
            </a:pPr>
            <a:r>
              <a:rPr lang="en-US" dirty="0" smtClean="0"/>
              <a:t>? rats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"rats" is not acceptable when INPUT expects a number.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Enter number of ounces </a:t>
            </a:r>
          </a:p>
          <a:p>
            <a:pPr>
              <a:buNone/>
            </a:pPr>
            <a:r>
              <a:rPr lang="en-US" dirty="0" smtClean="0"/>
              <a:t>? rats </a:t>
            </a:r>
          </a:p>
          <a:p>
            <a:pPr>
              <a:buNone/>
            </a:pPr>
            <a:r>
              <a:rPr lang="en-US" dirty="0" smtClean="0"/>
              <a:t>Redo from start</a:t>
            </a:r>
          </a:p>
          <a:p>
            <a:pPr>
              <a:buNone/>
            </a:pPr>
            <a:r>
              <a:rPr lang="en-US" dirty="0" smtClean="0"/>
              <a:t> ? _</a:t>
            </a:r>
            <a:endParaRPr lang="en-US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SAMPLE PROGRAM 5</a:t>
            </a:r>
          </a:p>
          <a:p>
            <a:pPr algn="ctr">
              <a:buNone/>
            </a:pPr>
            <a:r>
              <a:rPr lang="en-US" sz="4400" b="1" dirty="0" smtClean="0"/>
              <a:t>COST OF A PHONE CALL PROGRAM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Most </a:t>
            </a:r>
            <a:r>
              <a:rPr lang="en-US" sz="3600" b="1" dirty="0" smtClean="0"/>
              <a:t>useful</a:t>
            </a:r>
            <a:r>
              <a:rPr lang="en-US" sz="3600" dirty="0" smtClean="0"/>
              <a:t> computer programs </a:t>
            </a:r>
            <a:r>
              <a:rPr lang="en-US" sz="3600" i="1" dirty="0" smtClean="0"/>
              <a:t>input</a:t>
            </a:r>
            <a:r>
              <a:rPr lang="en-US" sz="3600" dirty="0" smtClean="0"/>
              <a:t> data from various sources when they run. </a:t>
            </a:r>
          </a:p>
          <a:p>
            <a:r>
              <a:rPr lang="en-US" sz="3600" i="1" dirty="0" smtClean="0"/>
              <a:t>Input</a:t>
            </a:r>
            <a:r>
              <a:rPr lang="en-US" sz="3600" dirty="0" smtClean="0"/>
              <a:t> means data that comes from outside the program. </a:t>
            </a:r>
          </a:p>
          <a:p>
            <a:r>
              <a:rPr lang="en-US" sz="3600" dirty="0" smtClean="0"/>
              <a:t>A program that does this can work with new data each time it is run.</a:t>
            </a:r>
            <a:endParaRPr lang="en-US" sz="36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SAMPLE PROGRAM 5</a:t>
            </a:r>
          </a:p>
          <a:p>
            <a:pPr>
              <a:buNone/>
            </a:pPr>
            <a:r>
              <a:rPr lang="en-US" sz="3600" dirty="0" smtClean="0"/>
              <a:t>' Cost of a phone call</a:t>
            </a:r>
          </a:p>
          <a:p>
            <a:pPr>
              <a:buNone/>
            </a:pPr>
            <a:r>
              <a:rPr lang="en-US" sz="3600" dirty="0" smtClean="0"/>
              <a:t>INPUT “ENTER # OF MINUTES:” </a:t>
            </a:r>
            <a:r>
              <a:rPr lang="en-US" sz="3600" b="1" dirty="0" smtClean="0"/>
              <a:t>MINUTES</a:t>
            </a:r>
          </a:p>
          <a:p>
            <a:pPr>
              <a:buNone/>
            </a:pPr>
            <a:r>
              <a:rPr lang="en-US" sz="3600" dirty="0" smtClean="0"/>
              <a:t>INPUT “ENTER CENTS PER MINUTE:” </a:t>
            </a:r>
            <a:r>
              <a:rPr lang="en-US" sz="3600" b="1" dirty="0" smtClean="0"/>
              <a:t>RATE</a:t>
            </a:r>
          </a:p>
          <a:p>
            <a:pPr>
              <a:buNone/>
            </a:pPr>
            <a:r>
              <a:rPr lang="en-US" sz="3600" dirty="0" smtClean="0"/>
              <a:t>PRINT "Cost of the call:", </a:t>
            </a:r>
            <a:r>
              <a:rPr lang="en-US" sz="3600" b="1" dirty="0" smtClean="0"/>
              <a:t>MINUTES*RATE</a:t>
            </a:r>
          </a:p>
          <a:p>
            <a:pPr>
              <a:buNone/>
            </a:pPr>
            <a:r>
              <a:rPr lang="en-US" sz="3600" dirty="0" smtClean="0"/>
              <a:t>END</a:t>
            </a:r>
            <a:endParaRPr lang="en-US" sz="36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b="1" i="1" dirty="0" smtClean="0">
                <a:solidFill>
                  <a:srgbClr val="FF0000"/>
                </a:solidFill>
              </a:rPr>
              <a:t>ASSIGNMENT</a:t>
            </a:r>
            <a:endParaRPr lang="en-US" sz="88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042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2057400"/>
          </a:xfrm>
        </p:spPr>
        <p:txBody>
          <a:bodyPr>
            <a:noAutofit/>
          </a:bodyPr>
          <a:lstStyle/>
          <a:p>
            <a:pPr marL="857250" indent="-857250">
              <a:buAutoNum type="romanUcPeriod"/>
            </a:pPr>
            <a:r>
              <a:rPr lang="en-US" sz="4000" b="1" i="1" dirty="0" smtClean="0">
                <a:solidFill>
                  <a:srgbClr val="FF0000"/>
                </a:solidFill>
              </a:rPr>
              <a:t>CREATE A PROGRAM THAT WILL ASK THE USER TO CALCULATE FOR THE SALARY: (</a:t>
            </a:r>
            <a:r>
              <a:rPr lang="en-US" sz="4000" b="1" i="1" dirty="0" smtClean="0"/>
              <a:t>rate is </a:t>
            </a:r>
            <a:r>
              <a:rPr lang="en-US" sz="4000" b="1" i="1" dirty="0" smtClean="0">
                <a:solidFill>
                  <a:srgbClr val="FF0000"/>
                </a:solidFill>
              </a:rPr>
              <a:t>80 </a:t>
            </a:r>
            <a:r>
              <a:rPr lang="en-US" sz="4000" b="1" i="1" dirty="0" smtClean="0"/>
              <a:t>per hour</a:t>
            </a:r>
            <a:r>
              <a:rPr lang="en-US" sz="4000" b="1" i="1" dirty="0" smtClean="0">
                <a:solidFill>
                  <a:srgbClr val="FF0000"/>
                </a:solidFill>
              </a:rPr>
              <a:t>)</a:t>
            </a:r>
          </a:p>
          <a:p>
            <a:pPr marL="857250" indent="-857250">
              <a:buNone/>
            </a:pPr>
            <a:r>
              <a:rPr lang="en-US" sz="4000" b="1" dirty="0" smtClean="0"/>
              <a:t>Enter # of hours:</a:t>
            </a:r>
          </a:p>
          <a:p>
            <a:pPr marL="857250" indent="-857250">
              <a:buNone/>
            </a:pPr>
            <a:r>
              <a:rPr lang="en-US" sz="4000" b="1" dirty="0" smtClean="0"/>
              <a:t>Enter # of days:</a:t>
            </a:r>
          </a:p>
          <a:p>
            <a:pPr marL="857250" indent="-857250">
              <a:buNone/>
            </a:pPr>
            <a:r>
              <a:rPr lang="en-US" sz="4000" b="1" dirty="0" smtClean="0"/>
              <a:t>Salary is: </a:t>
            </a:r>
          </a:p>
          <a:p>
            <a:pPr>
              <a:buNone/>
            </a:pPr>
            <a:endParaRPr lang="en-US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917" y="3810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SAMPLE OUTPUT: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35985" r="6854" b="17857"/>
          <a:stretch/>
        </p:blipFill>
        <p:spPr bwMode="auto">
          <a:xfrm>
            <a:off x="990600" y="1066800"/>
            <a:ext cx="8085917" cy="492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90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9906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II. Simple E-LOAD PROGRAM </a:t>
            </a:r>
          </a:p>
          <a:p>
            <a:r>
              <a:rPr lang="en-US" sz="3600" dirty="0"/>
              <a:t>Enter your mobile number:</a:t>
            </a:r>
          </a:p>
          <a:p>
            <a:r>
              <a:rPr lang="en-US" sz="3600" dirty="0"/>
              <a:t>Enter amount:</a:t>
            </a:r>
          </a:p>
          <a:p>
            <a:r>
              <a:rPr lang="en-US" sz="3600" dirty="0"/>
              <a:t>Enter Cash:</a:t>
            </a:r>
          </a:p>
          <a:p>
            <a:r>
              <a:rPr lang="en-US" sz="3600" dirty="0"/>
              <a:t>Change is:</a:t>
            </a:r>
          </a:p>
        </p:txBody>
      </p:sp>
    </p:spTree>
    <p:extLst>
      <p:ext uri="{BB962C8B-B14F-4D97-AF65-F5344CB8AC3E}">
        <p14:creationId xmlns:p14="http://schemas.microsoft.com/office/powerpoint/2010/main" val="318633832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cthankyou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506570" cy="3733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/>
              <a:t>The INPUT Statement</a:t>
            </a:r>
            <a:endParaRPr lang="en-US" sz="66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205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QBasic uses the INPUT statement to input data from the keyboard.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Here is a program that asks the user for a number, then prints out that number times two:</a:t>
            </a:r>
            <a:endParaRPr lang="en-US" sz="40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SAMPLE PROGRAM 1</a:t>
            </a:r>
          </a:p>
          <a:p>
            <a:pPr algn="ctr">
              <a:buNone/>
            </a:pPr>
            <a:r>
              <a:rPr lang="en-US" sz="4400" b="1" dirty="0" smtClean="0"/>
              <a:t>A program that will ask the user to input a number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' Input a number</a:t>
            </a:r>
          </a:p>
          <a:p>
            <a:pPr>
              <a:buNone/>
            </a:pPr>
            <a:r>
              <a:rPr lang="en-US" sz="4400" dirty="0" smtClean="0"/>
              <a:t>INPUT “ENTER A NUMBER:”; NUM</a:t>
            </a:r>
          </a:p>
          <a:p>
            <a:pPr>
              <a:buNone/>
            </a:pPr>
            <a:r>
              <a:rPr lang="en-US" sz="4400" dirty="0" smtClean="0"/>
              <a:t>PRINT “NUMBER IS: “ NUM</a:t>
            </a:r>
          </a:p>
          <a:p>
            <a:pPr>
              <a:buNone/>
            </a:pPr>
            <a:r>
              <a:rPr lang="en-US" sz="4400" dirty="0" smtClean="0"/>
              <a:t>END</a:t>
            </a:r>
            <a:endParaRPr lang="en-US" sz="4400" dirty="0"/>
          </a:p>
        </p:txBody>
      </p:sp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4239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SAMPLE PROGRAM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Output: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40278" r="16168" b="16667"/>
          <a:stretch/>
        </p:blipFill>
        <p:spPr bwMode="auto">
          <a:xfrm>
            <a:off x="1219200" y="1447800"/>
            <a:ext cx="7433921" cy="39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npenci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505200" cy="1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1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584</Words>
  <Application>Microsoft Office PowerPoint</Application>
  <PresentationFormat>On-screen Show (4:3)</PresentationFormat>
  <Paragraphs>124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a calculator does it matter in which order you push the buttons?</dc:title>
  <dc:creator>user</dc:creator>
  <cp:lastModifiedBy>name</cp:lastModifiedBy>
  <cp:revision>47</cp:revision>
  <dcterms:created xsi:type="dcterms:W3CDTF">2011-02-01T03:05:09Z</dcterms:created>
  <dcterms:modified xsi:type="dcterms:W3CDTF">2012-02-19T23:00:14Z</dcterms:modified>
</cp:coreProperties>
</file>